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4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9DD477-EE8A-4E88-AB2B-CAC53E5D9DEB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6DCFEFF-ECBA-486B-B6E2-454D844FB9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Русский язык 4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Программа </a:t>
            </a:r>
            <a:r>
              <a:rPr lang="en-US" dirty="0" smtClean="0"/>
              <a:t>“</a:t>
            </a:r>
            <a:r>
              <a:rPr lang="ru-RU" dirty="0" smtClean="0"/>
              <a:t>Начальная школа 21 века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000496" y="5286388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 МОУ СОШ №15 г.Твери Трофимова Р.Г.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42852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Физкультминутка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785918" y="857232"/>
            <a:ext cx="6286544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 -   подняться, потянуться,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Два – согнуться, разогнуться,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Три – в ладоши три хлопка,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Головою 3 кивка.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четыре – руки шире,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Пять – руками помахать.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Шесть – за парту можно сесть.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100_26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4095731"/>
            <a:ext cx="5214942" cy="2762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428604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Сказка </a:t>
            </a:r>
            <a:r>
              <a:rPr lang="en-US" sz="3600" dirty="0" smtClean="0">
                <a:solidFill>
                  <a:srgbClr val="FF0000"/>
                </a:solidFill>
              </a:rPr>
              <a:t>“</a:t>
            </a:r>
            <a:r>
              <a:rPr lang="ru-RU" sz="3600" dirty="0" smtClean="0">
                <a:solidFill>
                  <a:srgbClr val="FF0000"/>
                </a:solidFill>
              </a:rPr>
              <a:t>Сила любви</a:t>
            </a:r>
            <a:r>
              <a:rPr lang="en-US" sz="3600" dirty="0" smtClean="0">
                <a:solidFill>
                  <a:srgbClr val="FF0000"/>
                </a:solidFill>
              </a:rPr>
              <a:t>”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1357298"/>
            <a:ext cx="8215370" cy="409342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Гордую и упрямую частицу полюбил благородный Глагол. Трудной и печальной была эта любовь. Он говорил: »Люблю!», а она ему «Не люблю». Он признавался «Верю», а она ему «Не верю».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Частица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никогда не подходила к Глаголу близко и писалась от него отдельно. Однако, Глагол Был постоянным в своих чувствах. Вот однажды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говорит ему :» Я отвечу тебе взаимностью. Если докажешь, что жить без меня не можешь».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Вздохнул Глагол печально и отправился скитаться по словарям и учебникам. Когда же он возвращался к своей любимой. Она. Как обычно. Отскочила от него с криком: »»Негодую! Ненавижу!» и вдруг замерла от неожиданности, оказавшись в объятиях Глагола. Так Глагол доказал, что в некоторых случаях не только он, но и сама частица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жить друг без друга не могут.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77867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Слова , которые не употребляются без </a:t>
            </a:r>
            <a:r>
              <a:rPr lang="ru-RU" sz="3200" dirty="0" smtClean="0">
                <a:solidFill>
                  <a:srgbClr val="FF0000"/>
                </a:solidFill>
              </a:rPr>
              <a:t>не</a:t>
            </a:r>
            <a:r>
              <a:rPr lang="en-US" sz="3200" dirty="0" smtClean="0"/>
              <a:t> :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571613"/>
            <a:ext cx="58579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>
                <a:solidFill>
                  <a:srgbClr val="C00000"/>
                </a:solidFill>
              </a:rPr>
              <a:t>Ненавидеть, негодовать, недоумевать, невзлюбить, неволить, нездоровится.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642918"/>
            <a:ext cx="55721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Правила школьника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00034" y="1357298"/>
            <a:ext cx="3071802" cy="267765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1.Разговаривай на уроке.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Рисуй на парте.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3.Выкрикивай с места.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Слушай подсказки</a:t>
            </a:r>
            <a:r>
              <a:rPr kumimoji="0" lang="ru-RU" sz="1300" b="0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prover-rabotyi-po-istor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3093739"/>
            <a:ext cx="5643570" cy="3764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714348" y="928670"/>
            <a:ext cx="2928926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азговаривай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уроке.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р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исуй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парте.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ыкрикивай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места.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лушай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подсказки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34598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253" y="3357538"/>
            <a:ext cx="5253747" cy="3500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642918"/>
            <a:ext cx="75009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Правила работы в группе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14282" y="1714488"/>
            <a:ext cx="8429684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стараемся понять друг друга.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не говорим все сразу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не ссоримся, а доказываем свою точку зрения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</a:t>
            </a: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смотрим на говорящего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5.Мы нужны друг другу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357166"/>
            <a:ext cx="6429420" cy="569386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группа.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Выполнить у.1 с.92 (учебник)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Списать, раскрыть скобки,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вставить пропущенные буквы.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Оправдался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-Что ты в школ….       И д…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вч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…нок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Натворил?                    (Не)др…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знил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-Я (не)дрался,              И ч…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рнила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(Не)с…рил,                 (Не)разлил,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(не)бегал,                 (Не)валялся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И(не)прыгал.               На п…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н…</a:t>
            </a:r>
            <a:r>
              <a:rPr kumimoji="0" lang="ru-RU" sz="28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гами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я                 Я ст…ял себе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(Не)дрыгал,                 В углу.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66775" algn="l"/>
                <a:tab pos="1893888" algn="ctr"/>
              </a:tabLst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(В.Орлов)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285852" y="500042"/>
            <a:ext cx="6357950" cy="618630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группа.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памятку «Правила пользования книгой»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читай во время еды.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ставь продукты или посуду на книгу.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пиши, не рисуй на книге.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бери книгу грязными руками.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перегибай страницы.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00100" y="642918"/>
            <a:ext cx="6929454" cy="5509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группа.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памятку «Правила поведения на дороге»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выходи на проезжую часть, не осмотрев предварительно улицу.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переходи дорогу на красный свет светофора.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выбегай на дорогу перед приближающимся автомобилем.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играй на дороге.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спешите, переходите дорогу размеренным шагом.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928662" y="428604"/>
            <a:ext cx="6786578" cy="600164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группа.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памятку» Правила поведения на природе»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1) Не загрязняй природу.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2) Не ломай ветки деревьев и кустарников.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3) Не шуми в лесу.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4) Не уноси домой детёнышей диких животных.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5) Не разводи костры под деревьями.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Проверка самостоятельной работы групп.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285992"/>
            <a:ext cx="842968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</a:t>
            </a:r>
            <a:r>
              <a:rPr lang="en-US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</a:t>
            </a: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вописание </a:t>
            </a:r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глаголами</a:t>
            </a:r>
            <a:r>
              <a:rPr lang="en-US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”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428604"/>
            <a:ext cx="835824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1.Глагол обозначает: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действие предмета, б) указывает на предмет,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в) количество предметов.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2.Не с глаголами пиши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слитно, б) вместе, в) раздельно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На какие вопросы отвечают глаголы?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какой?, б) что делать?, в) кто?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4.Найди лишнее слово?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не убежал, б) не играю, в) невзлюбил.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5.Не с глаголами это: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а) союз, б) частица, в) предлог.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857356" y="2071678"/>
            <a:ext cx="528641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Закончи предложения.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узнал, что…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удалось….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Меня удивило…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понравилось…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порадовался за…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хочу поблагодарить себя за….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857232"/>
            <a:ext cx="550072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Рефлексия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000100" y="1000108"/>
            <a:ext cx="7215206" cy="30469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Домашнее задание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на доске. Уч.с.93 .упр.2, выучить глаголы-исключения.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643050"/>
            <a:ext cx="70009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57166"/>
            <a:ext cx="70723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Всем нам хочется учиться</a:t>
            </a:r>
            <a:endParaRPr lang="ru-RU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1f2af4e5bac1a19c2-575x88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943559"/>
            <a:ext cx="7000892" cy="4914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8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“</a:t>
            </a:r>
            <a:r>
              <a:rPr lang="ru-RU" sz="3600" dirty="0" smtClean="0">
                <a:solidFill>
                  <a:srgbClr val="FF0000"/>
                </a:solidFill>
              </a:rPr>
              <a:t>Глагол –это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 дар говорить</a:t>
            </a:r>
            <a:r>
              <a:rPr lang="en-US" sz="3600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В.И.Даль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img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32" y="1500174"/>
            <a:ext cx="7143767" cy="5357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571480"/>
            <a:ext cx="40719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Работа в парах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private_school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85992"/>
            <a:ext cx="8143900" cy="42844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7077" y="428604"/>
            <a:ext cx="8682641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Выполните задание . Слова разделите на 3 группы: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слова с приставками;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-слова с предлогами: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слова с частицами. Есть в русском языке такая частица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</a:t>
            </a: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по)явился,(по)волшебству, (за)кончить,(за)минуту, (про)читать,(про)сказку, (не)учить,(не)слушать.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642918"/>
            <a:ext cx="8001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Проверка</a:t>
            </a:r>
            <a:endParaRPr lang="ru-RU" sz="4400" dirty="0"/>
          </a:p>
        </p:txBody>
      </p:sp>
      <p:sp>
        <p:nvSpPr>
          <p:cNvPr id="3" name="TextBox 2"/>
          <p:cNvSpPr txBox="1"/>
          <p:nvPr/>
        </p:nvSpPr>
        <p:spPr>
          <a:xfrm>
            <a:off x="928662" y="1785926"/>
            <a:ext cx="76438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группа.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Слова с приставками</a:t>
            </a:r>
            <a:r>
              <a:rPr lang="en-US" sz="3200" dirty="0" smtClean="0"/>
              <a:t>: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по</a:t>
            </a:r>
            <a:r>
              <a:rPr lang="ru-RU" sz="3200" dirty="0" smtClean="0"/>
              <a:t>явился , </a:t>
            </a:r>
            <a:r>
              <a:rPr lang="ru-RU" sz="3200" b="1" dirty="0" smtClean="0">
                <a:solidFill>
                  <a:srgbClr val="C00000"/>
                </a:solidFill>
              </a:rPr>
              <a:t>за</a:t>
            </a:r>
            <a:r>
              <a:rPr lang="ru-RU" sz="3200" dirty="0" smtClean="0"/>
              <a:t>кончить , </a:t>
            </a:r>
            <a:r>
              <a:rPr lang="ru-RU" sz="3200" b="1" dirty="0" smtClean="0">
                <a:solidFill>
                  <a:srgbClr val="C00000"/>
                </a:solidFill>
              </a:rPr>
              <a:t>про</a:t>
            </a:r>
            <a:r>
              <a:rPr lang="ru-RU" sz="3200" dirty="0" smtClean="0"/>
              <a:t>читать</a:t>
            </a:r>
          </a:p>
          <a:p>
            <a:endParaRPr lang="ru-RU" sz="3200" dirty="0"/>
          </a:p>
          <a:p>
            <a:r>
              <a:rPr lang="ru-RU" sz="3200" dirty="0" smtClean="0"/>
              <a:t>2 группа.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Слова с предлогами</a:t>
            </a:r>
            <a:r>
              <a:rPr lang="en-US" sz="3200" dirty="0" smtClean="0"/>
              <a:t>:</a:t>
            </a:r>
            <a:r>
              <a:rPr lang="ru-RU" sz="3200" dirty="0" smtClean="0"/>
              <a:t> </a:t>
            </a:r>
            <a:r>
              <a:rPr lang="ru-RU" sz="3200" dirty="0" err="1" smtClean="0"/>
              <a:t>за</a:t>
            </a:r>
            <a:r>
              <a:rPr lang="ru-RU" sz="3200" dirty="0" err="1" smtClean="0">
                <a:solidFill>
                  <a:srgbClr val="C00000"/>
                </a:solidFill>
              </a:rPr>
              <a:t>_</a:t>
            </a:r>
            <a:r>
              <a:rPr lang="ru-RU" sz="3200" dirty="0" err="1" smtClean="0"/>
              <a:t>минуту</a:t>
            </a:r>
            <a:r>
              <a:rPr lang="ru-RU" sz="3200" dirty="0" smtClean="0"/>
              <a:t> , </a:t>
            </a:r>
            <a:r>
              <a:rPr lang="ru-RU" sz="3200" dirty="0" err="1" smtClean="0"/>
              <a:t>не</a:t>
            </a:r>
            <a:r>
              <a:rPr lang="ru-RU" sz="3200" dirty="0" err="1" smtClean="0">
                <a:solidFill>
                  <a:srgbClr val="C00000"/>
                </a:solidFill>
              </a:rPr>
              <a:t>_</a:t>
            </a:r>
            <a:r>
              <a:rPr lang="ru-RU" sz="3200" dirty="0" err="1" smtClean="0"/>
              <a:t>слушать</a:t>
            </a:r>
            <a:r>
              <a:rPr lang="ru-RU" sz="3200" dirty="0" smtClean="0"/>
              <a:t> </a:t>
            </a:r>
          </a:p>
          <a:p>
            <a:endParaRPr lang="ru-RU" sz="3200" dirty="0"/>
          </a:p>
          <a:p>
            <a:r>
              <a:rPr lang="ru-RU" sz="3200" dirty="0" smtClean="0"/>
              <a:t>3 группа. </a:t>
            </a:r>
            <a:r>
              <a:rPr lang="ru-RU" sz="3200" dirty="0" smtClean="0">
                <a:solidFill>
                  <a:srgbClr val="C00000"/>
                </a:solidFill>
              </a:rPr>
              <a:t>Не</a:t>
            </a:r>
            <a:r>
              <a:rPr lang="ru-RU" sz="3200" dirty="0" smtClean="0"/>
              <a:t> учить , </a:t>
            </a:r>
            <a:r>
              <a:rPr lang="ru-RU" sz="3200" dirty="0" smtClean="0">
                <a:solidFill>
                  <a:srgbClr val="C00000"/>
                </a:solidFill>
              </a:rPr>
              <a:t>не</a:t>
            </a:r>
            <a:r>
              <a:rPr lang="ru-RU" sz="3200" dirty="0" smtClean="0"/>
              <a:t> слушать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728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</a:t>
            </a:r>
            <a:r>
              <a:rPr lang="en-US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:</a:t>
            </a:r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узнать, как пишется не с глаголами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806936"/>
            <a:ext cx="8501090" cy="5051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929198"/>
            <a:ext cx="78581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Вывод</a:t>
            </a:r>
            <a:r>
              <a:rPr lang="en-US" sz="4400" dirty="0" smtClean="0"/>
              <a:t>: </a:t>
            </a:r>
            <a:r>
              <a:rPr lang="ru-RU" sz="4400" dirty="0" smtClean="0">
                <a:solidFill>
                  <a:srgbClr val="C00000"/>
                </a:solidFill>
              </a:rPr>
              <a:t>не</a:t>
            </a:r>
            <a:r>
              <a:rPr lang="ru-RU" sz="4400" dirty="0" smtClean="0"/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с глаголами пишется раздельно</a:t>
            </a:r>
            <a:endParaRPr lang="ru-RU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kisspng-owl-bird-science-technology-engineering-and-mat-owl-5ac9cadbe89dc2.85024558152317410795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0"/>
            <a:ext cx="4214810" cy="48704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753</Words>
  <Application>Microsoft Office PowerPoint</Application>
  <PresentationFormat>Экран (4:3)</PresentationFormat>
  <Paragraphs>110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Русский язык 4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4 класс</dc:title>
  <dc:creator>Николай</dc:creator>
  <cp:lastModifiedBy>Николай</cp:lastModifiedBy>
  <cp:revision>8</cp:revision>
  <dcterms:created xsi:type="dcterms:W3CDTF">2018-11-18T08:20:31Z</dcterms:created>
  <dcterms:modified xsi:type="dcterms:W3CDTF">2018-11-18T09:37:28Z</dcterms:modified>
</cp:coreProperties>
</file>