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14"/>
  </p:handoutMasterIdLst>
  <p:sldIdLst>
    <p:sldId id="258" r:id="rId2"/>
    <p:sldId id="259" r:id="rId3"/>
    <p:sldId id="256" r:id="rId4"/>
    <p:sldId id="257" r:id="rId5"/>
    <p:sldId id="260" r:id="rId6"/>
    <p:sldId id="266" r:id="rId7"/>
    <p:sldId id="261" r:id="rId8"/>
    <p:sldId id="262" r:id="rId9"/>
    <p:sldId id="264" r:id="rId10"/>
    <p:sldId id="263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6600"/>
    <a:srgbClr val="006600"/>
    <a:srgbClr val="333399"/>
    <a:srgbClr val="6600CC"/>
    <a:srgbClr val="000099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8CAA06-93E2-4AF9-985E-91D710CC3761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D6C01-1EA2-4747-A74D-51BB4F68D6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618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0521D55-D39C-4F0A-9C4B-A0948FD9990A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A8AEA8FD-EFDD-4CB1-A65F-79F0791BBCE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1"/>
          <p:cNvSpPr txBox="1">
            <a:spLocks/>
          </p:cNvSpPr>
          <p:nvPr userDrawn="1"/>
        </p:nvSpPr>
        <p:spPr>
          <a:xfrm>
            <a:off x="6305870" y="6468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600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521D55-D39C-4F0A-9C4B-A0948FD9990A}" type="datetimeFigureOut">
              <a:rPr lang="ru-RU" smtClean="0"/>
              <a:pPr/>
              <a:t>09.12.2020</a:t>
            </a:fld>
            <a:endParaRPr lang="ru-RU" dirty="0"/>
          </a:p>
        </p:txBody>
      </p:sp>
      <p:sp>
        <p:nvSpPr>
          <p:cNvPr id="16" name="Footer Placeholder 2"/>
          <p:cNvSpPr txBox="1">
            <a:spLocks/>
          </p:cNvSpPr>
          <p:nvPr userDrawn="1"/>
        </p:nvSpPr>
        <p:spPr>
          <a:xfrm>
            <a:off x="833965" y="6468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600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Скрипниченко В.О. Тверь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4070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1D55-D39C-4F0A-9C4B-A0948FD9990A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EA8FD-EFDD-4CB1-A65F-79F0791BBCE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Date Placeholder 1"/>
          <p:cNvSpPr txBox="1">
            <a:spLocks/>
          </p:cNvSpPr>
          <p:nvPr userDrawn="1"/>
        </p:nvSpPr>
        <p:spPr>
          <a:xfrm>
            <a:off x="6305870" y="6468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600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521D55-D39C-4F0A-9C4B-A0948FD9990A}" type="datetimeFigureOut">
              <a:rPr lang="ru-RU" smtClean="0"/>
              <a:pPr/>
              <a:t>09.12.2020</a:t>
            </a:fld>
            <a:endParaRPr lang="ru-RU" dirty="0"/>
          </a:p>
        </p:txBody>
      </p:sp>
      <p:sp>
        <p:nvSpPr>
          <p:cNvPr id="9" name="Footer Placeholder 2"/>
          <p:cNvSpPr txBox="1">
            <a:spLocks/>
          </p:cNvSpPr>
          <p:nvPr userDrawn="1"/>
        </p:nvSpPr>
        <p:spPr>
          <a:xfrm>
            <a:off x="833965" y="6468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600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Скрипниченко В.О. Тверь.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0250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1D55-D39C-4F0A-9C4B-A0948FD9990A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EA8FD-EFDD-4CB1-A65F-79F0791BBCE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1"/>
          <p:cNvSpPr txBox="1">
            <a:spLocks/>
          </p:cNvSpPr>
          <p:nvPr userDrawn="1"/>
        </p:nvSpPr>
        <p:spPr>
          <a:xfrm>
            <a:off x="6305870" y="6468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600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521D55-D39C-4F0A-9C4B-A0948FD9990A}" type="datetimeFigureOut">
              <a:rPr lang="ru-RU" smtClean="0"/>
              <a:pPr/>
              <a:t>09.12.2020</a:t>
            </a:fld>
            <a:endParaRPr lang="ru-RU" dirty="0"/>
          </a:p>
        </p:txBody>
      </p:sp>
      <p:sp>
        <p:nvSpPr>
          <p:cNvPr id="9" name="Footer Placeholder 2"/>
          <p:cNvSpPr txBox="1">
            <a:spLocks/>
          </p:cNvSpPr>
          <p:nvPr userDrawn="1"/>
        </p:nvSpPr>
        <p:spPr>
          <a:xfrm>
            <a:off x="833965" y="6468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600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Скрипниченко В.О. Тверь.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0797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1D55-D39C-4F0A-9C4B-A0948FD9990A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EA8FD-EFDD-4CB1-A65F-79F0791BBCE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1"/>
          <p:cNvSpPr txBox="1">
            <a:spLocks/>
          </p:cNvSpPr>
          <p:nvPr userDrawn="1"/>
        </p:nvSpPr>
        <p:spPr>
          <a:xfrm>
            <a:off x="6305870" y="6468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600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521D55-D39C-4F0A-9C4B-A0948FD9990A}" type="datetimeFigureOut">
              <a:rPr lang="ru-RU" smtClean="0"/>
              <a:pPr/>
              <a:t>09.12.2020</a:t>
            </a:fld>
            <a:endParaRPr lang="ru-RU" dirty="0"/>
          </a:p>
        </p:txBody>
      </p:sp>
      <p:sp>
        <p:nvSpPr>
          <p:cNvPr id="12" name="Footer Placeholder 2"/>
          <p:cNvSpPr txBox="1">
            <a:spLocks/>
          </p:cNvSpPr>
          <p:nvPr userDrawn="1"/>
        </p:nvSpPr>
        <p:spPr>
          <a:xfrm>
            <a:off x="833965" y="6468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600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Скрипниченко В.О. Тверь.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2265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1D55-D39C-4F0A-9C4B-A0948FD9990A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EA8FD-EFDD-4CB1-A65F-79F0791BBCE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Date Placeholder 1"/>
          <p:cNvSpPr txBox="1">
            <a:spLocks/>
          </p:cNvSpPr>
          <p:nvPr userDrawn="1"/>
        </p:nvSpPr>
        <p:spPr>
          <a:xfrm>
            <a:off x="6305870" y="6468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600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521D55-D39C-4F0A-9C4B-A0948FD9990A}" type="datetimeFigureOut">
              <a:rPr lang="ru-RU" smtClean="0"/>
              <a:pPr/>
              <a:t>09.12.2020</a:t>
            </a:fld>
            <a:endParaRPr lang="ru-RU" dirty="0"/>
          </a:p>
        </p:txBody>
      </p:sp>
      <p:sp>
        <p:nvSpPr>
          <p:cNvPr id="8" name="Footer Placeholder 2"/>
          <p:cNvSpPr txBox="1">
            <a:spLocks/>
          </p:cNvSpPr>
          <p:nvPr userDrawn="1"/>
        </p:nvSpPr>
        <p:spPr>
          <a:xfrm>
            <a:off x="833965" y="6468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600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Скрипниченко В.О. Тверь.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85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1D55-D39C-4F0A-9C4B-A0948FD9990A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EA8FD-EFDD-4CB1-A65F-79F0791BBCE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1"/>
          <p:cNvSpPr txBox="1">
            <a:spLocks/>
          </p:cNvSpPr>
          <p:nvPr userDrawn="1"/>
        </p:nvSpPr>
        <p:spPr>
          <a:xfrm>
            <a:off x="6305870" y="6468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600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521D55-D39C-4F0A-9C4B-A0948FD9990A}" type="datetimeFigureOut">
              <a:rPr lang="ru-RU" smtClean="0"/>
              <a:pPr/>
              <a:t>09.12.2020</a:t>
            </a:fld>
            <a:endParaRPr lang="ru-RU" dirty="0"/>
          </a:p>
        </p:txBody>
      </p:sp>
      <p:sp>
        <p:nvSpPr>
          <p:cNvPr id="14" name="Footer Placeholder 2"/>
          <p:cNvSpPr txBox="1">
            <a:spLocks/>
          </p:cNvSpPr>
          <p:nvPr userDrawn="1"/>
        </p:nvSpPr>
        <p:spPr>
          <a:xfrm>
            <a:off x="833965" y="6468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600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Скрипниченко В.О. Тверь.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0232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1D55-D39C-4F0A-9C4B-A0948FD9990A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EA8FD-EFDD-4CB1-A65F-79F0791BBCE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1"/>
          <p:cNvSpPr txBox="1">
            <a:spLocks/>
          </p:cNvSpPr>
          <p:nvPr userDrawn="1"/>
        </p:nvSpPr>
        <p:spPr>
          <a:xfrm>
            <a:off x="6305870" y="6468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600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521D55-D39C-4F0A-9C4B-A0948FD9990A}" type="datetimeFigureOut">
              <a:rPr lang="ru-RU" smtClean="0"/>
              <a:pPr/>
              <a:t>09.12.2020</a:t>
            </a:fld>
            <a:endParaRPr lang="ru-RU" dirty="0"/>
          </a:p>
        </p:txBody>
      </p:sp>
      <p:sp>
        <p:nvSpPr>
          <p:cNvPr id="10" name="Footer Placeholder 2"/>
          <p:cNvSpPr txBox="1">
            <a:spLocks/>
          </p:cNvSpPr>
          <p:nvPr userDrawn="1"/>
        </p:nvSpPr>
        <p:spPr>
          <a:xfrm>
            <a:off x="833965" y="6468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600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Скрипниченко В.О. Тверь.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4734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1D55-D39C-4F0A-9C4B-A0948FD9990A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EA8FD-EFDD-4CB1-A65F-79F0791BBCE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1"/>
          <p:cNvSpPr txBox="1">
            <a:spLocks/>
          </p:cNvSpPr>
          <p:nvPr userDrawn="1"/>
        </p:nvSpPr>
        <p:spPr>
          <a:xfrm>
            <a:off x="6305870" y="6468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600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521D55-D39C-4F0A-9C4B-A0948FD9990A}" type="datetimeFigureOut">
              <a:rPr lang="ru-RU" smtClean="0"/>
              <a:pPr/>
              <a:t>09.12.2020</a:t>
            </a:fld>
            <a:endParaRPr lang="ru-RU" dirty="0"/>
          </a:p>
        </p:txBody>
      </p:sp>
      <p:sp>
        <p:nvSpPr>
          <p:cNvPr id="9" name="Footer Placeholder 2"/>
          <p:cNvSpPr txBox="1">
            <a:spLocks/>
          </p:cNvSpPr>
          <p:nvPr userDrawn="1"/>
        </p:nvSpPr>
        <p:spPr>
          <a:xfrm>
            <a:off x="833965" y="6468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600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Скрипниченко В.О. Тверь.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5062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 16.04.2020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Скрипниченко В.О. Тверь</a:t>
            </a:r>
          </a:p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EA8FD-EFDD-4CB1-A65F-79F0791BBCE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1"/>
          <p:cNvSpPr txBox="1">
            <a:spLocks/>
          </p:cNvSpPr>
          <p:nvPr userDrawn="1"/>
        </p:nvSpPr>
        <p:spPr>
          <a:xfrm>
            <a:off x="6305870" y="6468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600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521D55-D39C-4F0A-9C4B-A0948FD9990A}" type="datetimeFigureOut">
              <a:rPr lang="ru-RU" smtClean="0"/>
              <a:pPr/>
              <a:t>09.12.2020</a:t>
            </a:fld>
            <a:endParaRPr lang="ru-RU" dirty="0"/>
          </a:p>
        </p:txBody>
      </p:sp>
      <p:sp>
        <p:nvSpPr>
          <p:cNvPr id="9" name="Footer Placeholder 2"/>
          <p:cNvSpPr txBox="1">
            <a:spLocks/>
          </p:cNvSpPr>
          <p:nvPr userDrawn="1"/>
        </p:nvSpPr>
        <p:spPr>
          <a:xfrm>
            <a:off x="833965" y="6468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600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Скрипниченко В.О. Тверь.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0558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1D55-D39C-4F0A-9C4B-A0948FD9990A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Скрипниченко В.О. Тверь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EA8FD-EFDD-4CB1-A65F-79F0791BB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27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1D55-D39C-4F0A-9C4B-A0948FD9990A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Скрипниченко В.О. Тверь</a:t>
            </a:r>
          </a:p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EA8FD-EFDD-4CB1-A65F-79F0791BBCEC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505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1D55-D39C-4F0A-9C4B-A0948FD9990A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Скрипниченко В.О. Тверь</a:t>
            </a:r>
          </a:p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EA8FD-EFDD-4CB1-A65F-79F0791BB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924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1D55-D39C-4F0A-9C4B-A0948FD9990A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Скрипниченко В.О. Тверь</a:t>
            </a:r>
          </a:p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EA8FD-EFDD-4CB1-A65F-79F0791BBCEC}" type="slidenum">
              <a:rPr lang="ru-RU" smtClean="0"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594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1D55-D39C-4F0A-9C4B-A0948FD9990A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EA8FD-EFDD-4CB1-A65F-79F0791BBCE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4694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305870" y="6468533"/>
            <a:ext cx="1148283" cy="279400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10521D55-D39C-4F0A-9C4B-A0948FD9990A}" type="datetimeFigureOut">
              <a:rPr lang="ru-RU" smtClean="0"/>
              <a:pPr/>
              <a:t>09.12.2020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965" y="6468533"/>
            <a:ext cx="5104667" cy="279400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Скрипниченко В.О. Тверь.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EA8FD-EFDD-4CB1-A65F-79F0791BB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746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1D55-D39C-4F0A-9C4B-A0948FD9990A}" type="datetimeFigureOut">
              <a:rPr lang="ru-RU" smtClean="0"/>
              <a:t>09.12.2020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Скрипниченко В.О. Тверь</a:t>
            </a:r>
          </a:p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EA8FD-EFDD-4CB1-A65F-79F0791BBCE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1"/>
          <p:cNvSpPr txBox="1">
            <a:spLocks/>
          </p:cNvSpPr>
          <p:nvPr userDrawn="1"/>
        </p:nvSpPr>
        <p:spPr>
          <a:xfrm>
            <a:off x="6305870" y="6468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600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521D55-D39C-4F0A-9C4B-A0948FD9990A}" type="datetimeFigureOut">
              <a:rPr lang="ru-RU" smtClean="0"/>
              <a:pPr/>
              <a:t>09.12.2020</a:t>
            </a:fld>
            <a:endParaRPr lang="ru-RU" dirty="0"/>
          </a:p>
        </p:txBody>
      </p:sp>
      <p:sp>
        <p:nvSpPr>
          <p:cNvPr id="10" name="Footer Placeholder 2"/>
          <p:cNvSpPr txBox="1">
            <a:spLocks/>
          </p:cNvSpPr>
          <p:nvPr userDrawn="1"/>
        </p:nvSpPr>
        <p:spPr>
          <a:xfrm>
            <a:off x="833965" y="6468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600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Скрипниченко В.О. Тверь.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148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1D55-D39C-4F0A-9C4B-A0948FD9990A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EA8FD-EFDD-4CB1-A65F-79F0791BBCE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Date Placeholder 1"/>
          <p:cNvSpPr txBox="1">
            <a:spLocks/>
          </p:cNvSpPr>
          <p:nvPr userDrawn="1"/>
        </p:nvSpPr>
        <p:spPr>
          <a:xfrm>
            <a:off x="6305870" y="6468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600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521D55-D39C-4F0A-9C4B-A0948FD9990A}" type="datetimeFigureOut">
              <a:rPr lang="ru-RU" smtClean="0"/>
              <a:pPr/>
              <a:t>09.12.2020</a:t>
            </a:fld>
            <a:endParaRPr lang="ru-RU" dirty="0"/>
          </a:p>
        </p:txBody>
      </p:sp>
      <p:sp>
        <p:nvSpPr>
          <p:cNvPr id="9" name="Footer Placeholder 2"/>
          <p:cNvSpPr txBox="1">
            <a:spLocks/>
          </p:cNvSpPr>
          <p:nvPr userDrawn="1"/>
        </p:nvSpPr>
        <p:spPr>
          <a:xfrm>
            <a:off x="833965" y="6468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600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Скрипниченко В.О. Тверь.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5393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0521D55-D39C-4F0A-9C4B-A0948FD9990A}" type="datetimeFigureOut">
              <a:rPr lang="ru-RU" smtClean="0"/>
              <a:t>09.12.2020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ru-RU" dirty="0" smtClean="0"/>
              <a:t>Скрипниченко В.О. Тверь</a:t>
            </a:r>
          </a:p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8AEA8FD-EFDD-4CB1-A65F-79F0791BBCE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Date Placeholder 1"/>
          <p:cNvSpPr txBox="1">
            <a:spLocks/>
          </p:cNvSpPr>
          <p:nvPr userDrawn="1"/>
        </p:nvSpPr>
        <p:spPr>
          <a:xfrm>
            <a:off x="6305870" y="6468533"/>
            <a:ext cx="1148283" cy="27940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521D55-D39C-4F0A-9C4B-A0948FD9990A}" type="datetimeFigureOut">
              <a:rPr lang="ru-RU" smtClean="0"/>
              <a:pPr/>
              <a:t>09.12.2020</a:t>
            </a:fld>
            <a:endParaRPr lang="ru-RU" dirty="0"/>
          </a:p>
        </p:txBody>
      </p:sp>
      <p:sp>
        <p:nvSpPr>
          <p:cNvPr id="13" name="Footer Placeholder 2"/>
          <p:cNvSpPr txBox="1">
            <a:spLocks/>
          </p:cNvSpPr>
          <p:nvPr userDrawn="1"/>
        </p:nvSpPr>
        <p:spPr>
          <a:xfrm>
            <a:off x="833965" y="6468533"/>
            <a:ext cx="5104667" cy="27940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Скрипниченко В.О. Тверь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5537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joebudish.com/page/2/" TargetMode="External"/><Relationship Id="rId3" Type="http://schemas.openxmlformats.org/officeDocument/2006/relationships/hyperlink" Target="https://zen.yandex.ru/media/id/5c91fcf5d9efc800b4a08050/o-chem-pisat-v-dnevnike-5c9a37f7e37d0600b354ab87" TargetMode="External"/><Relationship Id="rId7" Type="http://schemas.openxmlformats.org/officeDocument/2006/relationships/hyperlink" Target="https://www.clipartmax.com/max/m2H7i8K9G6i8b1d3/" TargetMode="External"/><Relationship Id="rId2" Type="http://schemas.openxmlformats.org/officeDocument/2006/relationships/hyperlink" Target="http://clipart-library.com/clipart/2102550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ixabay.com/ru/" TargetMode="External"/><Relationship Id="rId5" Type="http://schemas.openxmlformats.org/officeDocument/2006/relationships/hyperlink" Target="https://risunci.com/tehnika-risovaniya/neznajka/" TargetMode="External"/><Relationship Id="rId4" Type="http://schemas.openxmlformats.org/officeDocument/2006/relationships/hyperlink" Target="http://kotikingi.fi/pintaremontti/" TargetMode="External"/><Relationship Id="rId9" Type="http://schemas.openxmlformats.org/officeDocument/2006/relationships/hyperlink" Target="https://www.drive2.com/c/475492875476402702/?m=475530808627561332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80990" y="1842449"/>
            <a:ext cx="5308866" cy="2863372"/>
          </a:xfrm>
        </p:spPr>
        <p:txBody>
          <a:bodyPr/>
          <a:lstStyle/>
          <a:p>
            <a:r>
              <a:rPr lang="ru-RU" dirty="0" smtClean="0"/>
              <a:t>Спряжение глагола и его </a:t>
            </a:r>
            <a:r>
              <a:rPr lang="ru-RU" dirty="0" smtClean="0"/>
              <a:t>окончание</a:t>
            </a:r>
            <a:br>
              <a:rPr lang="ru-RU" dirty="0" smtClean="0"/>
            </a:br>
            <a:r>
              <a:rPr lang="ru-RU" sz="2400" dirty="0" smtClean="0"/>
              <a:t>Автор презентации:</a:t>
            </a:r>
            <a:br>
              <a:rPr lang="ru-RU" sz="2400" dirty="0" smtClean="0"/>
            </a:br>
            <a:r>
              <a:rPr lang="ru-RU" sz="2400" dirty="0" smtClean="0"/>
              <a:t>Скрипниченко Виктория Олеговна, учитель МОУ СОШ № 15 г. Твери</a:t>
            </a:r>
            <a:endParaRPr lang="ru-RU" sz="2400" dirty="0"/>
          </a:p>
        </p:txBody>
      </p:sp>
      <p:pic>
        <p:nvPicPr>
          <p:cNvPr id="2050" name="Picture 2" descr="https://avatars.mds.yandex.net/get-pdb/906476/8e429de4-dabc-44cb-ae23-845efb09cbaa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37" y="4148772"/>
            <a:ext cx="2117101" cy="1633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f0.pngfuel.com/png/462/519/book-pencils-ruler-and-pencil-sharpener-vector-art-png-clip-ar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479" l="0" r="100000">
                        <a14:foregroundMark x1="59890" y1="56019" x2="67802" y2="48531"/>
                        <a14:foregroundMark x1="27143" y1="7678" x2="37802" y2="83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8094">
            <a:off x="6646671" y="645989"/>
            <a:ext cx="1604985" cy="1860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22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87919" y="867818"/>
            <a:ext cx="7900988" cy="5219083"/>
          </a:xfrm>
        </p:spPr>
        <p:txBody>
          <a:bodyPr>
            <a:normAutofit fontScale="92500" lnSpcReduction="1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ru-RU" sz="3600" dirty="0"/>
              <a:t>н</a:t>
            </a:r>
            <a:r>
              <a:rPr lang="ru-RU" sz="3600" dirty="0" smtClean="0"/>
              <a:t>ос</a:t>
            </a:r>
            <a:r>
              <a:rPr lang="ru-RU" sz="3600" u="sng" dirty="0" smtClean="0"/>
              <a:t>ить</a:t>
            </a:r>
            <a:r>
              <a:rPr lang="ru-RU" sz="3600" dirty="0" smtClean="0"/>
              <a:t>(…</a:t>
            </a:r>
            <a:r>
              <a:rPr lang="ru-RU" sz="3600" dirty="0" err="1" smtClean="0"/>
              <a:t>спр</a:t>
            </a:r>
            <a:r>
              <a:rPr lang="ru-RU" sz="3600" dirty="0" smtClean="0"/>
              <a:t>.) - он </a:t>
            </a:r>
            <a:r>
              <a:rPr lang="ru-RU" sz="3600" dirty="0" err="1" smtClean="0"/>
              <a:t>нос..т</a:t>
            </a:r>
            <a:endParaRPr lang="ru-RU" sz="3600" dirty="0" smtClean="0"/>
          </a:p>
          <a:p>
            <a:pPr marL="742950" indent="-742950">
              <a:buFont typeface="+mj-lt"/>
              <a:buAutoNum type="arabicPeriod"/>
            </a:pPr>
            <a:r>
              <a:rPr lang="ru-RU" sz="3600" dirty="0" smtClean="0"/>
              <a:t>м</a:t>
            </a:r>
            <a:r>
              <a:rPr lang="ru-RU" sz="3600" u="sng" dirty="0" smtClean="0"/>
              <a:t>ыть</a:t>
            </a:r>
            <a:r>
              <a:rPr lang="ru-RU" sz="3600" dirty="0" smtClean="0"/>
              <a:t>(…</a:t>
            </a:r>
            <a:r>
              <a:rPr lang="ru-RU" sz="3600" dirty="0" err="1"/>
              <a:t>спр</a:t>
            </a:r>
            <a:r>
              <a:rPr lang="ru-RU" sz="3600" dirty="0"/>
              <a:t>.) - </a:t>
            </a:r>
            <a:r>
              <a:rPr lang="ru-RU" sz="3600" dirty="0" smtClean="0"/>
              <a:t>она </a:t>
            </a:r>
            <a:r>
              <a:rPr lang="ru-RU" sz="3600" dirty="0" err="1" smtClean="0"/>
              <a:t>мо</a:t>
            </a:r>
            <a:r>
              <a:rPr lang="ru-RU" sz="3600" dirty="0" smtClean="0"/>
              <a:t>..т.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dirty="0" smtClean="0"/>
              <a:t>крас</a:t>
            </a:r>
            <a:r>
              <a:rPr lang="ru-RU" sz="3600" u="sng" dirty="0" smtClean="0"/>
              <a:t>ить</a:t>
            </a:r>
            <a:r>
              <a:rPr lang="ru-RU" sz="3600" dirty="0" smtClean="0"/>
              <a:t> </a:t>
            </a:r>
            <a:r>
              <a:rPr lang="ru-RU" sz="3600" dirty="0"/>
              <a:t>(…</a:t>
            </a:r>
            <a:r>
              <a:rPr lang="ru-RU" sz="3600" dirty="0" err="1"/>
              <a:t>спр</a:t>
            </a:r>
            <a:r>
              <a:rPr lang="ru-RU" sz="3600" dirty="0"/>
              <a:t>.) -</a:t>
            </a:r>
            <a:r>
              <a:rPr lang="ru-RU" sz="3600" dirty="0" smtClean="0"/>
              <a:t> они </a:t>
            </a:r>
            <a:r>
              <a:rPr lang="ru-RU" sz="3600" dirty="0" err="1" smtClean="0"/>
              <a:t>крас</a:t>
            </a:r>
            <a:r>
              <a:rPr lang="ru-RU" sz="3600" dirty="0" smtClean="0"/>
              <a:t>..т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dirty="0" smtClean="0"/>
              <a:t>слыш</a:t>
            </a:r>
            <a:r>
              <a:rPr lang="ru-RU" sz="3600" u="sng" dirty="0" smtClean="0"/>
              <a:t>ать</a:t>
            </a:r>
            <a:r>
              <a:rPr lang="ru-RU" sz="3600" dirty="0" smtClean="0"/>
              <a:t>(…</a:t>
            </a:r>
            <a:r>
              <a:rPr lang="ru-RU" sz="3600" dirty="0" err="1"/>
              <a:t>спр</a:t>
            </a:r>
            <a:r>
              <a:rPr lang="ru-RU" sz="3600" dirty="0"/>
              <a:t>.) - </a:t>
            </a:r>
            <a:r>
              <a:rPr lang="ru-RU" sz="3600" dirty="0" smtClean="0"/>
              <a:t>они </a:t>
            </a:r>
            <a:r>
              <a:rPr lang="ru-RU" sz="3600" dirty="0" err="1" smtClean="0"/>
              <a:t>слыш</a:t>
            </a:r>
            <a:r>
              <a:rPr lang="ru-RU" sz="3600" dirty="0" smtClean="0"/>
              <a:t>..т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dirty="0" smtClean="0"/>
              <a:t>б</a:t>
            </a:r>
            <a:r>
              <a:rPr lang="ru-RU" sz="3600" u="sng" dirty="0" smtClean="0"/>
              <a:t>ыть</a:t>
            </a:r>
            <a:r>
              <a:rPr lang="ru-RU" sz="3600" dirty="0" smtClean="0"/>
              <a:t> </a:t>
            </a:r>
            <a:r>
              <a:rPr lang="ru-RU" sz="3600" dirty="0"/>
              <a:t>(…</a:t>
            </a:r>
            <a:r>
              <a:rPr lang="ru-RU" sz="3600" dirty="0" err="1"/>
              <a:t>спр</a:t>
            </a:r>
            <a:r>
              <a:rPr lang="ru-RU" sz="3600" dirty="0"/>
              <a:t>.) -</a:t>
            </a:r>
            <a:r>
              <a:rPr lang="ru-RU" sz="3600" dirty="0" smtClean="0"/>
              <a:t> он </a:t>
            </a:r>
            <a:r>
              <a:rPr lang="ru-RU" sz="3600" dirty="0" err="1" smtClean="0"/>
              <a:t>буд</a:t>
            </a:r>
            <a:r>
              <a:rPr lang="ru-RU" sz="3600" dirty="0" smtClean="0"/>
              <a:t>..т петь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dirty="0" smtClean="0"/>
              <a:t>буд</a:t>
            </a:r>
            <a:r>
              <a:rPr lang="ru-RU" sz="3600" u="sng" dirty="0" smtClean="0"/>
              <a:t>ить</a:t>
            </a:r>
            <a:r>
              <a:rPr lang="ru-RU" sz="3600" dirty="0" smtClean="0"/>
              <a:t> </a:t>
            </a:r>
            <a:r>
              <a:rPr lang="ru-RU" sz="3600" dirty="0"/>
              <a:t>(…</a:t>
            </a:r>
            <a:r>
              <a:rPr lang="ru-RU" sz="3600" dirty="0" err="1"/>
              <a:t>спр</a:t>
            </a:r>
            <a:r>
              <a:rPr lang="ru-RU" sz="3600" dirty="0"/>
              <a:t>.) - </a:t>
            </a:r>
            <a:r>
              <a:rPr lang="ru-RU" sz="3600" dirty="0" smtClean="0"/>
              <a:t>она </a:t>
            </a:r>
            <a:r>
              <a:rPr lang="ru-RU" sz="3600" dirty="0" err="1" smtClean="0"/>
              <a:t>буд</a:t>
            </a:r>
            <a:r>
              <a:rPr lang="ru-RU" sz="3600" dirty="0" smtClean="0"/>
              <a:t>..т его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dirty="0" smtClean="0"/>
              <a:t>обид</a:t>
            </a:r>
            <a:r>
              <a:rPr lang="ru-RU" sz="3600" u="sng" dirty="0" smtClean="0"/>
              <a:t>еть</a:t>
            </a:r>
            <a:r>
              <a:rPr lang="ru-RU" sz="3600" dirty="0" smtClean="0"/>
              <a:t> </a:t>
            </a:r>
            <a:r>
              <a:rPr lang="ru-RU" sz="3600" dirty="0"/>
              <a:t>(…</a:t>
            </a:r>
            <a:r>
              <a:rPr lang="ru-RU" sz="3600" dirty="0" err="1"/>
              <a:t>спр</a:t>
            </a:r>
            <a:r>
              <a:rPr lang="ru-RU" sz="3600" dirty="0"/>
              <a:t>.) - </a:t>
            </a:r>
            <a:r>
              <a:rPr lang="ru-RU" sz="3600" dirty="0" smtClean="0"/>
              <a:t>ты обид..</a:t>
            </a:r>
            <a:r>
              <a:rPr lang="ru-RU" sz="3600" dirty="0" err="1" smtClean="0"/>
              <a:t>шь</a:t>
            </a:r>
            <a:endParaRPr lang="ru-RU" sz="3600" dirty="0" smtClean="0"/>
          </a:p>
          <a:p>
            <a:pPr marL="742950" indent="-742950">
              <a:buFont typeface="+mj-lt"/>
              <a:buAutoNum type="arabicPeriod"/>
            </a:pPr>
            <a:r>
              <a:rPr lang="ru-RU" sz="3600" dirty="0" smtClean="0"/>
              <a:t>стел</a:t>
            </a:r>
            <a:r>
              <a:rPr lang="ru-RU" sz="3600" u="sng" dirty="0" smtClean="0"/>
              <a:t>ить</a:t>
            </a:r>
            <a:r>
              <a:rPr lang="ru-RU" sz="3600" dirty="0" smtClean="0"/>
              <a:t> </a:t>
            </a:r>
            <a:r>
              <a:rPr lang="ru-RU" sz="3600" dirty="0"/>
              <a:t>(…</a:t>
            </a:r>
            <a:r>
              <a:rPr lang="ru-RU" sz="3600" dirty="0" err="1"/>
              <a:t>спр</a:t>
            </a:r>
            <a:r>
              <a:rPr lang="ru-RU" sz="3600" dirty="0"/>
              <a:t>.) - </a:t>
            </a:r>
            <a:r>
              <a:rPr lang="ru-RU" sz="3600" dirty="0" smtClean="0"/>
              <a:t>мы </a:t>
            </a:r>
            <a:r>
              <a:rPr lang="ru-RU" sz="3600" dirty="0" err="1" smtClean="0"/>
              <a:t>постел</a:t>
            </a:r>
            <a:r>
              <a:rPr lang="ru-RU" sz="3600" dirty="0" smtClean="0"/>
              <a:t>..м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2" b="100000" l="10000" r="97000">
                        <a14:foregroundMark x1="49000" y1="63320" x2="54000" y2="69612"/>
                        <a14:foregroundMark x1="50000" y1="21821" x2="51500" y2="33467"/>
                        <a14:foregroundMark x1="42250" y1="25033" x2="44125" y2="329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23118" y="4312693"/>
            <a:ext cx="2065789" cy="1928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724073" y="109508"/>
            <a:ext cx="2328085" cy="26776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solidFill>
                  <a:srgbClr val="FF6600"/>
                </a:solidFill>
              </a:rPr>
              <a:t>Спишите</a:t>
            </a:r>
            <a:r>
              <a:rPr lang="ru-RU" sz="2400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solidFill>
                  <a:srgbClr val="002060"/>
                </a:solidFill>
              </a:rPr>
              <a:t>Вставьте буквы</a:t>
            </a:r>
            <a:r>
              <a:rPr lang="ru-RU" sz="24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solidFill>
                  <a:srgbClr val="C00000"/>
                </a:solidFill>
              </a:rPr>
              <a:t>Определите спряжение.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solidFill>
                  <a:srgbClr val="006600"/>
                </a:solidFill>
              </a:rPr>
              <a:t>Выделите окончание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2650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60624" y="867818"/>
            <a:ext cx="7900988" cy="5219083"/>
          </a:xfrm>
        </p:spPr>
        <p:txBody>
          <a:bodyPr>
            <a:normAutofit fontScale="92500" lnSpcReduction="1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ru-RU" sz="3600" dirty="0" smtClean="0"/>
              <a:t>нос</a:t>
            </a:r>
            <a:r>
              <a:rPr lang="ru-RU" sz="3600" u="sng" dirty="0" smtClean="0"/>
              <a:t>ить</a:t>
            </a:r>
            <a:r>
              <a:rPr lang="ru-RU" sz="3600" dirty="0" smtClean="0"/>
              <a:t>( </a:t>
            </a:r>
            <a:r>
              <a:rPr lang="en-US" sz="3600" dirty="0" smtClean="0"/>
              <a:t>II </a:t>
            </a:r>
            <a:r>
              <a:rPr lang="ru-RU" sz="3600" dirty="0" err="1" smtClean="0"/>
              <a:t>спр</a:t>
            </a:r>
            <a:r>
              <a:rPr lang="ru-RU" sz="3600" dirty="0" smtClean="0"/>
              <a:t>.) - он носит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dirty="0" smtClean="0"/>
              <a:t>м</a:t>
            </a:r>
            <a:r>
              <a:rPr lang="ru-RU" sz="3600" u="sng" dirty="0" smtClean="0"/>
              <a:t>ыть</a:t>
            </a:r>
            <a:r>
              <a:rPr lang="ru-RU" sz="3600" dirty="0" smtClean="0"/>
              <a:t>(</a:t>
            </a:r>
            <a:r>
              <a:rPr lang="en-US" sz="3600" dirty="0" smtClean="0"/>
              <a:t>I </a:t>
            </a:r>
            <a:r>
              <a:rPr lang="ru-RU" sz="3600" dirty="0" err="1" smtClean="0"/>
              <a:t>спр</a:t>
            </a:r>
            <a:r>
              <a:rPr lang="ru-RU" sz="3600" dirty="0"/>
              <a:t>.) - </a:t>
            </a:r>
            <a:r>
              <a:rPr lang="ru-RU" sz="3600" dirty="0" smtClean="0"/>
              <a:t>она моет.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dirty="0" smtClean="0"/>
              <a:t>крас</a:t>
            </a:r>
            <a:r>
              <a:rPr lang="ru-RU" sz="3600" u="sng" dirty="0" smtClean="0"/>
              <a:t>ить</a:t>
            </a:r>
            <a:r>
              <a:rPr lang="ru-RU" sz="3600" dirty="0" smtClean="0"/>
              <a:t> (</a:t>
            </a:r>
            <a:r>
              <a:rPr lang="en-US" sz="3600" dirty="0"/>
              <a:t>II </a:t>
            </a:r>
            <a:r>
              <a:rPr lang="ru-RU" sz="3600" dirty="0" err="1" smtClean="0"/>
              <a:t>спр</a:t>
            </a:r>
            <a:r>
              <a:rPr lang="ru-RU" sz="3600" dirty="0"/>
              <a:t>.) -</a:t>
            </a:r>
            <a:r>
              <a:rPr lang="ru-RU" sz="3600" dirty="0" smtClean="0"/>
              <a:t> они красит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dirty="0" smtClean="0"/>
              <a:t>слыш</a:t>
            </a:r>
            <a:r>
              <a:rPr lang="ru-RU" sz="3600" u="sng" dirty="0" smtClean="0"/>
              <a:t>ать</a:t>
            </a:r>
            <a:r>
              <a:rPr lang="ru-RU" sz="3600" dirty="0" smtClean="0"/>
              <a:t>(</a:t>
            </a:r>
            <a:r>
              <a:rPr lang="en-US" sz="3600" dirty="0"/>
              <a:t>II </a:t>
            </a:r>
            <a:r>
              <a:rPr lang="ru-RU" sz="3600" dirty="0" err="1" smtClean="0"/>
              <a:t>спр</a:t>
            </a:r>
            <a:r>
              <a:rPr lang="ru-RU" sz="3600" dirty="0" smtClean="0"/>
              <a:t>.</a:t>
            </a:r>
            <a:r>
              <a:rPr lang="en-US" sz="3600" dirty="0" smtClean="0"/>
              <a:t> </a:t>
            </a:r>
            <a:r>
              <a:rPr lang="ru-RU" sz="3600" dirty="0" err="1" smtClean="0">
                <a:solidFill>
                  <a:srgbClr val="FF0000"/>
                </a:solidFill>
              </a:rPr>
              <a:t>искл</a:t>
            </a:r>
            <a:r>
              <a:rPr lang="ru-RU" sz="3600" dirty="0" smtClean="0"/>
              <a:t>.) </a:t>
            </a:r>
            <a:r>
              <a:rPr lang="ru-RU" sz="3600" dirty="0"/>
              <a:t>- </a:t>
            </a:r>
            <a:r>
              <a:rPr lang="ru-RU" sz="3600" dirty="0" smtClean="0"/>
              <a:t>они слышит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dirty="0" smtClean="0"/>
              <a:t>б</a:t>
            </a:r>
            <a:r>
              <a:rPr lang="ru-RU" sz="3600" u="sng" dirty="0" smtClean="0"/>
              <a:t>ыть</a:t>
            </a:r>
            <a:r>
              <a:rPr lang="ru-RU" sz="3600" dirty="0" smtClean="0"/>
              <a:t> (</a:t>
            </a:r>
            <a:r>
              <a:rPr lang="en-US" sz="3600" dirty="0" smtClean="0"/>
              <a:t>I </a:t>
            </a:r>
            <a:r>
              <a:rPr lang="ru-RU" sz="3600" dirty="0" err="1" smtClean="0"/>
              <a:t>спр</a:t>
            </a:r>
            <a:r>
              <a:rPr lang="ru-RU" sz="3600" dirty="0"/>
              <a:t>.) -</a:t>
            </a:r>
            <a:r>
              <a:rPr lang="ru-RU" sz="3600" dirty="0" smtClean="0"/>
              <a:t> он будет петь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dirty="0" smtClean="0"/>
              <a:t>буд</a:t>
            </a:r>
            <a:r>
              <a:rPr lang="ru-RU" sz="3600" u="sng" dirty="0" smtClean="0"/>
              <a:t>ить</a:t>
            </a:r>
            <a:r>
              <a:rPr lang="ru-RU" sz="3600" dirty="0" smtClean="0"/>
              <a:t> (</a:t>
            </a:r>
            <a:r>
              <a:rPr lang="en-US" sz="3600" dirty="0"/>
              <a:t>II </a:t>
            </a:r>
            <a:r>
              <a:rPr lang="ru-RU" sz="3600" dirty="0" err="1" smtClean="0"/>
              <a:t>спр</a:t>
            </a:r>
            <a:r>
              <a:rPr lang="ru-RU" sz="3600" dirty="0"/>
              <a:t>.) - </a:t>
            </a:r>
            <a:r>
              <a:rPr lang="ru-RU" sz="3600" dirty="0" smtClean="0"/>
              <a:t>она будит его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dirty="0" smtClean="0"/>
              <a:t>обид</a:t>
            </a:r>
            <a:r>
              <a:rPr lang="ru-RU" sz="3600" u="sng" dirty="0" smtClean="0"/>
              <a:t>еть</a:t>
            </a:r>
            <a:r>
              <a:rPr lang="ru-RU" sz="3600" dirty="0" smtClean="0"/>
              <a:t> (</a:t>
            </a:r>
            <a:r>
              <a:rPr lang="en-US" sz="3600" dirty="0"/>
              <a:t>II </a:t>
            </a:r>
            <a:r>
              <a:rPr lang="ru-RU" sz="3600" dirty="0" err="1" smtClean="0"/>
              <a:t>спр</a:t>
            </a:r>
            <a:r>
              <a:rPr lang="ru-RU" sz="3600" dirty="0" smtClean="0"/>
              <a:t>. </a:t>
            </a:r>
            <a:r>
              <a:rPr lang="ru-RU" sz="3600" dirty="0" err="1" smtClean="0">
                <a:solidFill>
                  <a:srgbClr val="FF0000"/>
                </a:solidFill>
              </a:rPr>
              <a:t>искл</a:t>
            </a:r>
            <a:r>
              <a:rPr lang="ru-RU" sz="3600" dirty="0" smtClean="0"/>
              <a:t>.) </a:t>
            </a:r>
            <a:r>
              <a:rPr lang="ru-RU" sz="3600" dirty="0"/>
              <a:t>- </a:t>
            </a:r>
            <a:r>
              <a:rPr lang="ru-RU" sz="3600" dirty="0" smtClean="0"/>
              <a:t>ты обидишь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dirty="0" smtClean="0"/>
              <a:t>стел</a:t>
            </a:r>
            <a:r>
              <a:rPr lang="ru-RU" sz="3600" u="sng" dirty="0" smtClean="0"/>
              <a:t>ить</a:t>
            </a:r>
            <a:r>
              <a:rPr lang="ru-RU" sz="3600" dirty="0" smtClean="0"/>
              <a:t> (</a:t>
            </a:r>
            <a:r>
              <a:rPr lang="en-US" sz="3600" dirty="0" smtClean="0"/>
              <a:t>I </a:t>
            </a:r>
            <a:r>
              <a:rPr lang="ru-RU" sz="3600" dirty="0" err="1" smtClean="0"/>
              <a:t>спр</a:t>
            </a:r>
            <a:r>
              <a:rPr lang="ru-RU" sz="3600" dirty="0" smtClean="0"/>
              <a:t>. </a:t>
            </a:r>
            <a:r>
              <a:rPr lang="ru-RU" sz="3600" dirty="0" err="1" smtClean="0">
                <a:solidFill>
                  <a:srgbClr val="FF0000"/>
                </a:solidFill>
              </a:rPr>
              <a:t>искл</a:t>
            </a:r>
            <a:r>
              <a:rPr lang="ru-RU" sz="3600" dirty="0" smtClean="0"/>
              <a:t>.) </a:t>
            </a:r>
            <a:r>
              <a:rPr lang="ru-RU" sz="3600" dirty="0"/>
              <a:t>- </a:t>
            </a:r>
            <a:r>
              <a:rPr lang="ru-RU" sz="3600" dirty="0" smtClean="0"/>
              <a:t>мы постелем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2" b="100000" l="10000" r="97000">
                        <a14:foregroundMark x1="49000" y1="63320" x2="54000" y2="69612"/>
                        <a14:foregroundMark x1="50000" y1="21821" x2="51500" y2="33467"/>
                        <a14:foregroundMark x1="42250" y1="25033" x2="44125" y2="329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78211" y="4735773"/>
            <a:ext cx="2065789" cy="1928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322627" y="62600"/>
            <a:ext cx="3712190" cy="5778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>
                <a:solidFill>
                  <a:srgbClr val="C00000"/>
                </a:solidFill>
              </a:rPr>
              <a:t>Проверь себя!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85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75245" y="697624"/>
            <a:ext cx="6799262" cy="59891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Использованные источники: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4294967295"/>
          </p:nvPr>
        </p:nvSpPr>
        <p:spPr>
          <a:xfrm>
            <a:off x="642251" y="1296537"/>
            <a:ext cx="7737475" cy="4872251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ru-RU" dirty="0" smtClean="0"/>
              <a:t>Упражнения и таблицы: авторские (Скрипниченко В.О.)</a:t>
            </a:r>
          </a:p>
          <a:p>
            <a:pPr marL="457200" indent="-457200">
              <a:buAutoNum type="arabicPeriod"/>
            </a:pPr>
            <a:r>
              <a:rPr lang="ru-RU" dirty="0" smtClean="0"/>
              <a:t>Изображения: </a:t>
            </a:r>
          </a:p>
          <a:p>
            <a:pPr marL="0" indent="0">
              <a:buNone/>
            </a:pPr>
            <a:r>
              <a:rPr lang="en-US" sz="1800" dirty="0">
                <a:hlinkClick r:id="rId2"/>
              </a:rPr>
              <a:t>http://</a:t>
            </a:r>
            <a:r>
              <a:rPr lang="en-US" sz="1800" dirty="0" smtClean="0">
                <a:hlinkClick r:id="rId2"/>
              </a:rPr>
              <a:t>clipart-library.com/clipart/2102550.htm</a:t>
            </a:r>
            <a:endParaRPr lang="ru-RU" sz="1800" dirty="0" smtClean="0"/>
          </a:p>
          <a:p>
            <a:pPr marL="0" indent="0">
              <a:buNone/>
            </a:pPr>
            <a:r>
              <a:rPr lang="en-US" sz="1800" dirty="0">
                <a:hlinkClick r:id="rId3"/>
              </a:rPr>
              <a:t>https://</a:t>
            </a:r>
            <a:r>
              <a:rPr lang="en-US" sz="1800" dirty="0" smtClean="0">
                <a:hlinkClick r:id="rId3"/>
              </a:rPr>
              <a:t>zen.yandex.ru/media/id/5c91fcf5d9efc800b4a08050/o-chem-pisat-v-dnevnike-5c9a37f7e37d0600b354ab87</a:t>
            </a:r>
            <a:endParaRPr lang="ru-RU" sz="1800" dirty="0" smtClean="0"/>
          </a:p>
          <a:p>
            <a:pPr marL="0" indent="0">
              <a:buNone/>
            </a:pPr>
            <a:r>
              <a:rPr lang="en-US" sz="1800" dirty="0">
                <a:hlinkClick r:id="rId4"/>
              </a:rPr>
              <a:t>http://kotikingi.fi/pintaremontti</a:t>
            </a:r>
            <a:r>
              <a:rPr lang="en-US" sz="1800" dirty="0" smtClean="0">
                <a:hlinkClick r:id="rId4"/>
              </a:rPr>
              <a:t>/</a:t>
            </a:r>
            <a:endParaRPr lang="ru-RU" sz="1800" dirty="0" smtClean="0"/>
          </a:p>
          <a:p>
            <a:pPr marL="0" indent="0">
              <a:buNone/>
            </a:pPr>
            <a:r>
              <a:rPr lang="en-US" sz="1800" dirty="0">
                <a:hlinkClick r:id="rId5"/>
              </a:rPr>
              <a:t>https://risunci.com/tehnika-risovaniya/neznajka</a:t>
            </a:r>
            <a:r>
              <a:rPr lang="en-US" sz="1800" dirty="0" smtClean="0">
                <a:hlinkClick r:id="rId5"/>
              </a:rPr>
              <a:t>/</a:t>
            </a:r>
            <a:endParaRPr lang="ru-RU" sz="1800" dirty="0" smtClean="0"/>
          </a:p>
          <a:p>
            <a:pPr marL="0" indent="0">
              <a:buNone/>
            </a:pPr>
            <a:r>
              <a:rPr lang="en-US" sz="1800" dirty="0">
                <a:hlinkClick r:id="rId6"/>
              </a:rPr>
              <a:t>https://pixabay.com/ru</a:t>
            </a:r>
            <a:r>
              <a:rPr lang="en-US" sz="1800" dirty="0" smtClean="0">
                <a:hlinkClick r:id="rId6"/>
              </a:rPr>
              <a:t>/</a:t>
            </a:r>
            <a:endParaRPr lang="ru-RU" sz="1800" dirty="0" smtClean="0"/>
          </a:p>
          <a:p>
            <a:pPr marL="0" indent="0">
              <a:buNone/>
            </a:pPr>
            <a:r>
              <a:rPr lang="en-US" sz="1800" dirty="0">
                <a:hlinkClick r:id="rId7"/>
              </a:rPr>
              <a:t>https://www.clipartmax.com/max/m2H7i8K9G6i8b1d3</a:t>
            </a:r>
            <a:r>
              <a:rPr lang="en-US" sz="1800" dirty="0" smtClean="0">
                <a:hlinkClick r:id="rId7"/>
              </a:rPr>
              <a:t>/</a:t>
            </a:r>
            <a:endParaRPr lang="ru-RU" sz="1800" dirty="0" smtClean="0"/>
          </a:p>
          <a:p>
            <a:pPr marL="0" indent="0">
              <a:buNone/>
            </a:pPr>
            <a:r>
              <a:rPr lang="en-US" sz="1800" dirty="0">
                <a:hlinkClick r:id="rId8"/>
              </a:rPr>
              <a:t>https://joebudish.com/page/2</a:t>
            </a:r>
            <a:r>
              <a:rPr lang="en-US" sz="1800" dirty="0" smtClean="0">
                <a:hlinkClick r:id="rId8"/>
              </a:rPr>
              <a:t>/</a:t>
            </a:r>
            <a:endParaRPr lang="ru-RU" sz="1800" dirty="0" smtClean="0"/>
          </a:p>
          <a:p>
            <a:pPr marL="0" indent="0">
              <a:buNone/>
            </a:pPr>
            <a:r>
              <a:rPr lang="en-US" sz="1800" dirty="0">
                <a:hlinkClick r:id="rId9"/>
              </a:rPr>
              <a:t>https://www.drive2.com/c/475492875476402702/?</a:t>
            </a:r>
            <a:r>
              <a:rPr lang="en-US" sz="1800" dirty="0" smtClean="0">
                <a:hlinkClick r:id="rId9"/>
              </a:rPr>
              <a:t>m=475530808627561332</a:t>
            </a:r>
            <a:endParaRPr lang="ru-RU" sz="1800" dirty="0" smtClean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382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10185" y="712620"/>
            <a:ext cx="6799263" cy="950730"/>
          </a:xfrm>
          <a:prstGeom prst="wedgeRectCallout">
            <a:avLst>
              <a:gd name="adj1" fmla="val 12691"/>
              <a:gd name="adj2" fmla="val 75061"/>
            </a:avLst>
          </a:prstGeom>
        </p:spPr>
        <p:txBody>
          <a:bodyPr/>
          <a:lstStyle/>
          <a:p>
            <a:r>
              <a:rPr lang="ru-RU" dirty="0" smtClean="0"/>
              <a:t>Что такое </a:t>
            </a:r>
            <a:r>
              <a:rPr lang="ru-RU" dirty="0" smtClean="0">
                <a:solidFill>
                  <a:srgbClr val="FF0000"/>
                </a:solidFill>
              </a:rPr>
              <a:t>спряжение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999478" y="1926982"/>
            <a:ext cx="3983697" cy="1073150"/>
          </a:xfrm>
          <a:prstGeom prst="wedgeRectCallout">
            <a:avLst>
              <a:gd name="adj1" fmla="val 44952"/>
              <a:gd name="adj2" fmla="val 84144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3600" dirty="0" smtClean="0"/>
              <a:t>Это изменение глагола</a:t>
            </a:r>
          </a:p>
          <a:p>
            <a:pPr marL="0" indent="0" algn="ctr">
              <a:buNone/>
            </a:pPr>
            <a:r>
              <a:rPr lang="ru-RU" sz="3600" dirty="0" smtClean="0"/>
              <a:t> по лицам.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802" y="2219204"/>
            <a:ext cx="2542252" cy="27312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7599" y="3247200"/>
            <a:ext cx="3819431" cy="1200329"/>
          </a:xfrm>
          <a:prstGeom prst="wedgeRectCallout">
            <a:avLst>
              <a:gd name="adj1" fmla="val 80647"/>
              <a:gd name="adj2" fmla="val -2504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Лицо может быть</a:t>
            </a:r>
          </a:p>
          <a:p>
            <a:pPr algn="ctr"/>
            <a:r>
              <a:rPr lang="ru-RU" sz="3600" dirty="0" smtClean="0"/>
              <a:t>1-е, 2-е и 3-е.</a:t>
            </a:r>
            <a:endParaRPr lang="ru-RU" sz="3600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1743885" y="4262779"/>
            <a:ext cx="655093" cy="5732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3543070" y="4336544"/>
            <a:ext cx="18996" cy="4461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936460" y="4375465"/>
            <a:ext cx="657876" cy="4072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153941" y="4698798"/>
            <a:ext cx="1255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Я, мы</a:t>
            </a:r>
            <a:endParaRPr lang="ru-RU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2999479" y="4629281"/>
            <a:ext cx="1415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Ты, вы</a:t>
            </a:r>
            <a:endParaRPr lang="ru-RU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5061770" y="4636130"/>
            <a:ext cx="1705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Он, они</a:t>
            </a:r>
            <a:endParaRPr lang="ru-RU" sz="28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9675" y="4795017"/>
            <a:ext cx="1572904" cy="178628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192" y="4947431"/>
            <a:ext cx="2182557" cy="148145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555234" y="4870585"/>
            <a:ext cx="2010862" cy="136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1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7" grpId="0" animBg="1"/>
      <p:bldP spid="16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1445" y="683325"/>
            <a:ext cx="7424382" cy="1541563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1)Запишите глаголы, вписывая нужные буквы.</a:t>
            </a:r>
            <a:br>
              <a:rPr lang="ru-RU" dirty="0" smtClean="0"/>
            </a:br>
            <a:r>
              <a:rPr lang="ru-RU" dirty="0" smtClean="0"/>
              <a:t>2)Выделите их окончания.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74081" y="2361668"/>
            <a:ext cx="2644508" cy="34449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900" b="1" dirty="0" smtClean="0"/>
              <a:t>Ты </a:t>
            </a:r>
            <a:r>
              <a:rPr lang="ru-RU" sz="2900" b="1" dirty="0" err="1" smtClean="0"/>
              <a:t>молч</a:t>
            </a:r>
            <a:r>
              <a:rPr lang="ru-RU" sz="2900" b="1" dirty="0" smtClean="0"/>
              <a:t>..</a:t>
            </a:r>
            <a:r>
              <a:rPr lang="ru-RU" sz="2900" b="1" dirty="0" err="1" smtClean="0"/>
              <a:t>шь</a:t>
            </a:r>
            <a:endParaRPr lang="ru-RU" sz="2900" b="1" dirty="0" smtClean="0"/>
          </a:p>
          <a:p>
            <a:pPr marL="0" indent="0">
              <a:buNone/>
            </a:pPr>
            <a:r>
              <a:rPr lang="ru-RU" sz="2900" b="1" dirty="0" smtClean="0"/>
              <a:t>Он </a:t>
            </a:r>
            <a:r>
              <a:rPr lang="ru-RU" sz="2900" b="1" dirty="0" err="1" smtClean="0"/>
              <a:t>молч</a:t>
            </a:r>
            <a:r>
              <a:rPr lang="ru-RU" sz="2900" b="1" dirty="0" smtClean="0"/>
              <a:t>..т</a:t>
            </a:r>
          </a:p>
          <a:p>
            <a:pPr marL="0" indent="0">
              <a:buNone/>
            </a:pPr>
            <a:r>
              <a:rPr lang="ru-RU" sz="2900" b="1" dirty="0" smtClean="0"/>
              <a:t>Мы </a:t>
            </a:r>
            <a:r>
              <a:rPr lang="ru-RU" sz="2900" b="1" dirty="0" err="1" smtClean="0"/>
              <a:t>молч</a:t>
            </a:r>
            <a:r>
              <a:rPr lang="ru-RU" sz="2900" b="1" dirty="0" smtClean="0"/>
              <a:t>..м</a:t>
            </a:r>
          </a:p>
          <a:p>
            <a:pPr marL="0" indent="0">
              <a:buNone/>
            </a:pPr>
            <a:r>
              <a:rPr lang="ru-RU" sz="2900" b="1" dirty="0" smtClean="0"/>
              <a:t>Вы </a:t>
            </a:r>
            <a:r>
              <a:rPr lang="ru-RU" sz="2900" b="1" dirty="0" err="1" smtClean="0"/>
              <a:t>молч</a:t>
            </a:r>
            <a:r>
              <a:rPr lang="ru-RU" sz="2900" b="1" dirty="0" smtClean="0"/>
              <a:t>..те</a:t>
            </a:r>
          </a:p>
          <a:p>
            <a:pPr marL="0" indent="0">
              <a:buNone/>
            </a:pPr>
            <a:r>
              <a:rPr lang="ru-RU" sz="2900" b="1" dirty="0" smtClean="0"/>
              <a:t>Они </a:t>
            </a:r>
            <a:r>
              <a:rPr lang="ru-RU" sz="2900" b="1" dirty="0" err="1" smtClean="0"/>
              <a:t>молч</a:t>
            </a:r>
            <a:r>
              <a:rPr lang="ru-RU" sz="2900" b="1" dirty="0" smtClean="0"/>
              <a:t>..т</a:t>
            </a:r>
            <a:endParaRPr lang="ru-RU" sz="2900" b="1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486309" y="2388661"/>
            <a:ext cx="2303314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900" b="1" dirty="0" smtClean="0"/>
              <a:t>Ты </a:t>
            </a:r>
            <a:r>
              <a:rPr lang="ru-RU" sz="2900" b="1" dirty="0"/>
              <a:t>по</a:t>
            </a:r>
            <a:r>
              <a:rPr lang="ru-RU" sz="2900" b="1" dirty="0" smtClean="0"/>
              <a:t>..</a:t>
            </a:r>
            <a:r>
              <a:rPr lang="ru-RU" sz="2900" b="1" dirty="0" err="1" smtClean="0"/>
              <a:t>шь</a:t>
            </a:r>
            <a:endParaRPr lang="ru-RU" sz="2900" b="1" dirty="0" smtClean="0"/>
          </a:p>
          <a:p>
            <a:pPr marL="0" indent="0">
              <a:buNone/>
            </a:pPr>
            <a:r>
              <a:rPr lang="ru-RU" sz="2900" b="1" dirty="0" smtClean="0"/>
              <a:t>Он </a:t>
            </a:r>
            <a:r>
              <a:rPr lang="ru-RU" sz="2900" b="1" dirty="0" err="1"/>
              <a:t>по</a:t>
            </a:r>
            <a:r>
              <a:rPr lang="ru-RU" sz="2900" b="1" dirty="0" err="1" smtClean="0"/>
              <a:t>..т</a:t>
            </a:r>
            <a:endParaRPr lang="ru-RU" sz="2900" b="1" dirty="0" smtClean="0"/>
          </a:p>
          <a:p>
            <a:pPr marL="0" indent="0">
              <a:buNone/>
            </a:pPr>
            <a:r>
              <a:rPr lang="ru-RU" sz="2900" b="1" dirty="0" smtClean="0"/>
              <a:t>Мы </a:t>
            </a:r>
            <a:r>
              <a:rPr lang="ru-RU" sz="2900" b="1" dirty="0" err="1"/>
              <a:t>по</a:t>
            </a:r>
            <a:r>
              <a:rPr lang="ru-RU" sz="2900" b="1" dirty="0" err="1" smtClean="0"/>
              <a:t>..м</a:t>
            </a:r>
            <a:endParaRPr lang="ru-RU" sz="2900" b="1" dirty="0" smtClean="0"/>
          </a:p>
          <a:p>
            <a:pPr marL="0" indent="0">
              <a:buNone/>
            </a:pPr>
            <a:r>
              <a:rPr lang="ru-RU" sz="2900" b="1" dirty="0" smtClean="0"/>
              <a:t>Вы </a:t>
            </a:r>
            <a:r>
              <a:rPr lang="ru-RU" sz="2900" b="1" dirty="0" err="1"/>
              <a:t>по</a:t>
            </a:r>
            <a:r>
              <a:rPr lang="ru-RU" sz="2900" b="1" dirty="0" err="1" smtClean="0"/>
              <a:t>..те</a:t>
            </a:r>
            <a:endParaRPr lang="ru-RU" sz="2900" b="1" dirty="0" smtClean="0"/>
          </a:p>
          <a:p>
            <a:pPr marL="0" indent="0">
              <a:buNone/>
            </a:pPr>
            <a:r>
              <a:rPr lang="ru-RU" sz="2900" b="1" dirty="0" smtClean="0"/>
              <a:t>Они </a:t>
            </a:r>
            <a:r>
              <a:rPr lang="ru-RU" sz="2900" b="1" dirty="0" err="1"/>
              <a:t>по</a:t>
            </a:r>
            <a:r>
              <a:rPr lang="ru-RU" sz="2900" b="1" dirty="0" err="1" smtClean="0"/>
              <a:t>..т</a:t>
            </a:r>
            <a:endParaRPr lang="ru-RU" sz="29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41445" y="5227092"/>
            <a:ext cx="7779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Итак, вы </a:t>
            </a:r>
            <a:r>
              <a:rPr lang="ru-RU" sz="2800" b="1" dirty="0" smtClean="0">
                <a:solidFill>
                  <a:srgbClr val="FF0000"/>
                </a:solidFill>
              </a:rPr>
              <a:t>проспрягали</a:t>
            </a:r>
            <a:r>
              <a:rPr lang="ru-RU" sz="2800" b="1" dirty="0" smtClean="0">
                <a:solidFill>
                  <a:srgbClr val="002060"/>
                </a:solidFill>
              </a:rPr>
              <a:t> глаголы, то есть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изменили их по лицам.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18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7954" y="3036045"/>
            <a:ext cx="2699099" cy="2900731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Ты молч</a:t>
            </a:r>
            <a:r>
              <a:rPr lang="ru-RU" sz="2800" b="1" dirty="0" smtClean="0">
                <a:solidFill>
                  <a:srgbClr val="0000CC"/>
                </a:solidFill>
              </a:rPr>
              <a:t>и</a:t>
            </a:r>
            <a:r>
              <a:rPr lang="ru-RU" sz="2800" b="1" dirty="0" smtClean="0"/>
              <a:t>шь</a:t>
            </a:r>
          </a:p>
          <a:p>
            <a:r>
              <a:rPr lang="ru-RU" sz="2800" b="1" dirty="0" smtClean="0"/>
              <a:t>Он молч</a:t>
            </a:r>
            <a:r>
              <a:rPr lang="ru-RU" sz="2800" b="1" dirty="0" smtClean="0">
                <a:solidFill>
                  <a:srgbClr val="0000CC"/>
                </a:solidFill>
              </a:rPr>
              <a:t>и</a:t>
            </a:r>
            <a:r>
              <a:rPr lang="ru-RU" sz="2800" b="1" dirty="0" smtClean="0"/>
              <a:t>т</a:t>
            </a:r>
          </a:p>
          <a:p>
            <a:r>
              <a:rPr lang="ru-RU" sz="2800" b="1" dirty="0" smtClean="0"/>
              <a:t>Мы молч</a:t>
            </a:r>
            <a:r>
              <a:rPr lang="ru-RU" sz="2800" b="1" dirty="0" smtClean="0">
                <a:solidFill>
                  <a:srgbClr val="0000CC"/>
                </a:solidFill>
              </a:rPr>
              <a:t>и</a:t>
            </a:r>
            <a:r>
              <a:rPr lang="ru-RU" sz="2800" b="1" dirty="0" smtClean="0"/>
              <a:t>м</a:t>
            </a:r>
          </a:p>
          <a:p>
            <a:r>
              <a:rPr lang="ru-RU" sz="2800" b="1" dirty="0" smtClean="0"/>
              <a:t>Вы молч</a:t>
            </a:r>
            <a:r>
              <a:rPr lang="ru-RU" sz="2800" b="1" dirty="0" smtClean="0">
                <a:solidFill>
                  <a:srgbClr val="0000CC"/>
                </a:solidFill>
              </a:rPr>
              <a:t>и</a:t>
            </a:r>
            <a:r>
              <a:rPr lang="ru-RU" sz="2800" b="1" dirty="0" smtClean="0"/>
              <a:t>те</a:t>
            </a:r>
          </a:p>
          <a:p>
            <a:r>
              <a:rPr lang="ru-RU" sz="2800" b="1" dirty="0" smtClean="0"/>
              <a:t>Они молч</a:t>
            </a:r>
            <a:r>
              <a:rPr lang="ru-RU" sz="2800" b="1" dirty="0" smtClean="0">
                <a:solidFill>
                  <a:srgbClr val="0000CC"/>
                </a:solidFill>
              </a:rPr>
              <a:t>а</a:t>
            </a:r>
            <a:r>
              <a:rPr lang="ru-RU" sz="2800" b="1" dirty="0" smtClean="0"/>
              <a:t>т</a:t>
            </a:r>
            <a:endParaRPr lang="ru-RU" sz="28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/>
          <a:srcRect l="80259" t="54100" r="7420" b="22294"/>
          <a:stretch/>
        </p:blipFill>
        <p:spPr>
          <a:xfrm>
            <a:off x="6864824" y="3036044"/>
            <a:ext cx="1110776" cy="6392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Чем отличаются окончания в этих глаголах? Какими буквами?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991104" y="3036045"/>
            <a:ext cx="2303314" cy="29007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/>
              <a:t>Ты по</a:t>
            </a:r>
            <a:r>
              <a:rPr lang="ru-RU" sz="2800" b="1" dirty="0" smtClean="0">
                <a:solidFill>
                  <a:srgbClr val="FF0000"/>
                </a:solidFill>
              </a:rPr>
              <a:t>ё</a:t>
            </a:r>
            <a:r>
              <a:rPr lang="ru-RU" sz="2800" b="1" dirty="0" smtClean="0"/>
              <a:t>шь</a:t>
            </a:r>
          </a:p>
          <a:p>
            <a:r>
              <a:rPr lang="ru-RU" sz="2800" b="1" dirty="0" smtClean="0"/>
              <a:t>Он по</a:t>
            </a:r>
            <a:r>
              <a:rPr lang="ru-RU" sz="2800" b="1" dirty="0" smtClean="0">
                <a:solidFill>
                  <a:srgbClr val="FF0000"/>
                </a:solidFill>
              </a:rPr>
              <a:t>ё</a:t>
            </a:r>
            <a:r>
              <a:rPr lang="ru-RU" sz="2800" b="1" dirty="0" smtClean="0"/>
              <a:t>т</a:t>
            </a:r>
          </a:p>
          <a:p>
            <a:r>
              <a:rPr lang="ru-RU" sz="2800" b="1" dirty="0" smtClean="0"/>
              <a:t>Мы по</a:t>
            </a:r>
            <a:r>
              <a:rPr lang="ru-RU" sz="2800" b="1" dirty="0" smtClean="0">
                <a:solidFill>
                  <a:srgbClr val="FF0000"/>
                </a:solidFill>
              </a:rPr>
              <a:t>ё</a:t>
            </a:r>
            <a:r>
              <a:rPr lang="ru-RU" sz="2800" b="1" dirty="0" smtClean="0"/>
              <a:t>м</a:t>
            </a:r>
          </a:p>
          <a:p>
            <a:r>
              <a:rPr lang="ru-RU" sz="2800" b="1" dirty="0" smtClean="0"/>
              <a:t>Вы по</a:t>
            </a:r>
            <a:r>
              <a:rPr lang="ru-RU" sz="2800" b="1" dirty="0" smtClean="0">
                <a:solidFill>
                  <a:srgbClr val="FF0000"/>
                </a:solidFill>
              </a:rPr>
              <a:t>ё</a:t>
            </a:r>
            <a:r>
              <a:rPr lang="ru-RU" sz="2800" b="1" dirty="0" smtClean="0"/>
              <a:t>те</a:t>
            </a:r>
          </a:p>
          <a:p>
            <a:r>
              <a:rPr lang="ru-RU" sz="2800" b="1" dirty="0" smtClean="0"/>
              <a:t>Они по</a:t>
            </a:r>
            <a:r>
              <a:rPr lang="ru-RU" sz="2800" b="1" dirty="0" smtClean="0">
                <a:solidFill>
                  <a:srgbClr val="FF0000"/>
                </a:solidFill>
              </a:rPr>
              <a:t>ю</a:t>
            </a:r>
            <a:r>
              <a:rPr lang="ru-RU" sz="2800" b="1" dirty="0" smtClean="0"/>
              <a:t>т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48582" y="2396792"/>
            <a:ext cx="2108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I </a:t>
            </a:r>
            <a:r>
              <a:rPr lang="ru-RU" sz="2400" b="1" dirty="0" smtClean="0">
                <a:solidFill>
                  <a:srgbClr val="FF0000"/>
                </a:solidFill>
              </a:rPr>
              <a:t>спряжение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30255" y="2396791"/>
            <a:ext cx="2108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II </a:t>
            </a:r>
            <a:r>
              <a:rPr lang="ru-RU" sz="2400" b="1" dirty="0" smtClean="0">
                <a:solidFill>
                  <a:srgbClr val="002060"/>
                </a:solidFill>
              </a:rPr>
              <a:t>спряжение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92124" y="2762585"/>
            <a:ext cx="1021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Е, У/Ю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13071" y="2810445"/>
            <a:ext cx="942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И, А/Я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80259" t="54100" r="7420" b="22294"/>
          <a:stretch/>
        </p:blipFill>
        <p:spPr>
          <a:xfrm>
            <a:off x="2142761" y="3036044"/>
            <a:ext cx="1110777" cy="63925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/>
          <a:srcRect l="80259" t="54100" r="7420" b="22294"/>
          <a:stretch/>
        </p:blipFill>
        <p:spPr>
          <a:xfrm>
            <a:off x="2183641" y="3621633"/>
            <a:ext cx="641445" cy="5955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l="80259" t="54100" r="7420" b="22294"/>
          <a:stretch/>
        </p:blipFill>
        <p:spPr>
          <a:xfrm>
            <a:off x="2322490" y="4188647"/>
            <a:ext cx="641445" cy="59552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/>
          <a:srcRect l="80259" t="54100" r="7420" b="22294"/>
          <a:stretch/>
        </p:blipFill>
        <p:spPr>
          <a:xfrm>
            <a:off x="2415655" y="5472752"/>
            <a:ext cx="837883" cy="46402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/>
          <a:srcRect l="80259" t="54100" r="7420" b="22294"/>
          <a:stretch/>
        </p:blipFill>
        <p:spPr>
          <a:xfrm>
            <a:off x="6935234" y="3641430"/>
            <a:ext cx="641445" cy="59552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/>
          <a:srcRect l="80259" t="54100" r="7420" b="22294"/>
          <a:stretch/>
        </p:blipFill>
        <p:spPr>
          <a:xfrm>
            <a:off x="6935235" y="4227445"/>
            <a:ext cx="855442" cy="59552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/>
          <a:srcRect l="80259" t="54100" r="7420" b="22294"/>
          <a:stretch/>
        </p:blipFill>
        <p:spPr>
          <a:xfrm>
            <a:off x="7099489" y="5407001"/>
            <a:ext cx="641445" cy="59552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/>
          <a:srcRect l="80259" t="54100" r="7420" b="22294"/>
          <a:stretch/>
        </p:blipFill>
        <p:spPr>
          <a:xfrm>
            <a:off x="2142761" y="4757340"/>
            <a:ext cx="914339" cy="63925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/>
          <a:srcRect l="80259" t="54100" r="7420" b="22294"/>
          <a:stretch/>
        </p:blipFill>
        <p:spPr>
          <a:xfrm>
            <a:off x="6876338" y="4842340"/>
            <a:ext cx="914339" cy="63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14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978" y="656030"/>
            <a:ext cx="8229600" cy="1527613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C00000"/>
                </a:solidFill>
              </a:rPr>
              <a:t>1.Спишите слова.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6600"/>
                </a:solidFill>
              </a:rPr>
              <a:t>2.Выделите окончания глаголов.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2060"/>
                </a:solidFill>
              </a:rPr>
              <a:t>3.Подпишите в скобках спряжение.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6978" y="2490135"/>
            <a:ext cx="7519917" cy="34449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	Он рисует, они лают, мы смотрим, они летят, он колет, они кричат, ты светишь, вы кроете, они пашут.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2" b="100000" l="10000" r="97000">
                        <a14:foregroundMark x1="49000" y1="63320" x2="54000" y2="69612"/>
                        <a14:foregroundMark x1="50000" y1="21821" x2="51500" y2="33467"/>
                        <a14:foregroundMark x1="42250" y1="25033" x2="44125" y2="329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23118" y="4312693"/>
            <a:ext cx="2065789" cy="1928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664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978" y="656030"/>
            <a:ext cx="8229600" cy="152761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Проверь себя!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6978" y="2490135"/>
            <a:ext cx="7519917" cy="34449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	Он рисует (</a:t>
            </a:r>
            <a:r>
              <a:rPr lang="en-US" sz="3600" dirty="0" smtClean="0"/>
              <a:t>I)</a:t>
            </a:r>
            <a:r>
              <a:rPr lang="ru-RU" sz="3600" dirty="0" smtClean="0"/>
              <a:t>, они </a:t>
            </a:r>
            <a:r>
              <a:rPr lang="ru-RU" sz="3600" dirty="0"/>
              <a:t>лают (</a:t>
            </a:r>
            <a:r>
              <a:rPr lang="en-US" sz="3600" dirty="0"/>
              <a:t>I)</a:t>
            </a:r>
            <a:r>
              <a:rPr lang="ru-RU" sz="3600" dirty="0" smtClean="0"/>
              <a:t>, мы </a:t>
            </a:r>
            <a:r>
              <a:rPr lang="ru-RU" sz="3600" dirty="0"/>
              <a:t>смотрим (</a:t>
            </a:r>
            <a:r>
              <a:rPr lang="en-US" sz="3600" dirty="0" smtClean="0"/>
              <a:t>II)</a:t>
            </a:r>
            <a:r>
              <a:rPr lang="ru-RU" sz="3600" dirty="0" smtClean="0"/>
              <a:t>, они </a:t>
            </a:r>
            <a:r>
              <a:rPr lang="ru-RU" sz="3600" dirty="0"/>
              <a:t>летят (</a:t>
            </a:r>
            <a:r>
              <a:rPr lang="en-US" sz="3600" dirty="0" smtClean="0"/>
              <a:t>I</a:t>
            </a:r>
            <a:r>
              <a:rPr lang="en-US" sz="3600" dirty="0"/>
              <a:t>I</a:t>
            </a:r>
            <a:r>
              <a:rPr lang="en-US" sz="3600" dirty="0" smtClean="0"/>
              <a:t>)</a:t>
            </a:r>
            <a:r>
              <a:rPr lang="ru-RU" sz="3600" dirty="0" smtClean="0"/>
              <a:t>, он </a:t>
            </a:r>
            <a:r>
              <a:rPr lang="ru-RU" sz="3600" dirty="0"/>
              <a:t>колет (</a:t>
            </a:r>
            <a:r>
              <a:rPr lang="en-US" sz="3600" dirty="0"/>
              <a:t>I)</a:t>
            </a:r>
            <a:r>
              <a:rPr lang="ru-RU" sz="3600" dirty="0" smtClean="0"/>
              <a:t>, они </a:t>
            </a:r>
            <a:r>
              <a:rPr lang="ru-RU" sz="3600" dirty="0"/>
              <a:t>кричат </a:t>
            </a:r>
            <a:r>
              <a:rPr lang="ru-RU" sz="3600" dirty="0" smtClean="0"/>
              <a:t>(</a:t>
            </a:r>
            <a:r>
              <a:rPr lang="en-US" sz="3600" dirty="0"/>
              <a:t>I</a:t>
            </a:r>
            <a:r>
              <a:rPr lang="en-US" sz="3600" dirty="0" smtClean="0"/>
              <a:t>I</a:t>
            </a:r>
            <a:r>
              <a:rPr lang="en-US" sz="3600" dirty="0"/>
              <a:t>)</a:t>
            </a:r>
            <a:r>
              <a:rPr lang="ru-RU" sz="3600" dirty="0" smtClean="0"/>
              <a:t>, ты </a:t>
            </a:r>
            <a:r>
              <a:rPr lang="ru-RU" sz="3600" dirty="0"/>
              <a:t>светишь (</a:t>
            </a:r>
            <a:r>
              <a:rPr lang="en-US" sz="3600" dirty="0" smtClean="0"/>
              <a:t>I</a:t>
            </a:r>
            <a:r>
              <a:rPr lang="en-US" sz="3600" dirty="0"/>
              <a:t>I</a:t>
            </a:r>
            <a:r>
              <a:rPr lang="en-US" sz="3600" dirty="0" smtClean="0"/>
              <a:t>)</a:t>
            </a:r>
            <a:r>
              <a:rPr lang="ru-RU" sz="3600" dirty="0" smtClean="0"/>
              <a:t>, вы </a:t>
            </a:r>
            <a:r>
              <a:rPr lang="ru-RU" sz="3600" dirty="0"/>
              <a:t>кроете (</a:t>
            </a:r>
            <a:r>
              <a:rPr lang="en-US" sz="3600" dirty="0"/>
              <a:t>I)</a:t>
            </a:r>
            <a:r>
              <a:rPr lang="ru-RU" sz="3600" dirty="0" smtClean="0"/>
              <a:t>, они </a:t>
            </a:r>
            <a:r>
              <a:rPr lang="ru-RU" sz="3600" dirty="0"/>
              <a:t>пашут (</a:t>
            </a:r>
            <a:r>
              <a:rPr lang="en-US" sz="3600" dirty="0"/>
              <a:t>I)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2" b="100000" l="10000" r="97000">
                        <a14:foregroundMark x1="49000" y1="63320" x2="54000" y2="69612"/>
                        <a14:foregroundMark x1="50000" y1="21821" x2="51500" y2="33467"/>
                        <a14:foregroundMark x1="42250" y1="25033" x2="44125" y2="329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23118" y="4312693"/>
            <a:ext cx="2065789" cy="1928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80259" t="54100" r="7420" b="22294"/>
          <a:stretch/>
        </p:blipFill>
        <p:spPr>
          <a:xfrm>
            <a:off x="5675368" y="3683216"/>
            <a:ext cx="1200940" cy="6392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80259" t="54100" r="7420" b="22294"/>
          <a:stretch/>
        </p:blipFill>
        <p:spPr>
          <a:xfrm>
            <a:off x="1400802" y="4212633"/>
            <a:ext cx="901603" cy="6392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80259" t="54100" r="7420" b="22294"/>
          <a:stretch/>
        </p:blipFill>
        <p:spPr>
          <a:xfrm>
            <a:off x="2770495" y="2608914"/>
            <a:ext cx="655093" cy="5437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80259" t="54100" r="7420" b="22294"/>
          <a:stretch/>
        </p:blipFill>
        <p:spPr>
          <a:xfrm>
            <a:off x="5049760" y="2608914"/>
            <a:ext cx="900753" cy="5437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l="80259" t="54100" r="7420" b="22294"/>
          <a:stretch/>
        </p:blipFill>
        <p:spPr>
          <a:xfrm>
            <a:off x="1842622" y="3172033"/>
            <a:ext cx="816592" cy="5437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l="80259" t="54100" r="7420" b="22294"/>
          <a:stretch/>
        </p:blipFill>
        <p:spPr>
          <a:xfrm>
            <a:off x="4676064" y="3152635"/>
            <a:ext cx="619268" cy="54371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/>
          <a:srcRect l="80259" t="54100" r="7420" b="22294"/>
          <a:stretch/>
        </p:blipFill>
        <p:spPr>
          <a:xfrm>
            <a:off x="7256344" y="3178000"/>
            <a:ext cx="619268" cy="54371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/>
          <a:srcRect l="80259" t="54100" r="7420" b="22294"/>
          <a:stretch/>
        </p:blipFill>
        <p:spPr>
          <a:xfrm>
            <a:off x="3098041" y="3730984"/>
            <a:ext cx="655092" cy="54371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/>
          <a:srcRect l="80259" t="54100" r="7420" b="22294"/>
          <a:stretch/>
        </p:blipFill>
        <p:spPr>
          <a:xfrm>
            <a:off x="4330606" y="4272023"/>
            <a:ext cx="655092" cy="54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18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50626" y="575927"/>
            <a:ext cx="8018059" cy="2278063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>
                <a:solidFill>
                  <a:srgbClr val="C00000"/>
                </a:solidFill>
              </a:rPr>
              <a:t>Скажите, грамотно ли говорит эта женщина?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ru-RU" sz="3200" dirty="0" smtClean="0">
                <a:solidFill>
                  <a:srgbClr val="002060"/>
                </a:solidFill>
              </a:rPr>
              <a:t>Что надо исправить?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6600"/>
                </a:solidFill>
              </a:rPr>
              <a:t>Какого спряжения глагол,</a:t>
            </a:r>
            <a:br>
              <a:rPr lang="ru-RU" sz="3200" dirty="0" smtClean="0">
                <a:solidFill>
                  <a:srgbClr val="006600"/>
                </a:solidFill>
              </a:rPr>
            </a:br>
            <a:r>
              <a:rPr lang="ru-RU" sz="3200" dirty="0" smtClean="0">
                <a:solidFill>
                  <a:srgbClr val="006600"/>
                </a:solidFill>
              </a:rPr>
              <a:t> который употребляет </a:t>
            </a:r>
            <a:br>
              <a:rPr lang="ru-RU" sz="3200" dirty="0" smtClean="0">
                <a:solidFill>
                  <a:srgbClr val="006600"/>
                </a:solidFill>
              </a:rPr>
            </a:br>
            <a:r>
              <a:rPr lang="ru-RU" sz="3200" dirty="0" smtClean="0">
                <a:solidFill>
                  <a:srgbClr val="006600"/>
                </a:solidFill>
              </a:rPr>
              <a:t>женщина?</a:t>
            </a:r>
            <a:endParaRPr lang="ru-RU" sz="3200" dirty="0">
              <a:solidFill>
                <a:srgbClr val="0066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6077" r="11332"/>
          <a:stretch/>
        </p:blipFill>
        <p:spPr>
          <a:xfrm>
            <a:off x="750627" y="3092994"/>
            <a:ext cx="4176215" cy="3019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Овальная выноска 4"/>
          <p:cNvSpPr/>
          <p:nvPr/>
        </p:nvSpPr>
        <p:spPr>
          <a:xfrm>
            <a:off x="5349922" y="2014821"/>
            <a:ext cx="3207224" cy="2156346"/>
          </a:xfrm>
          <a:prstGeom prst="wedgeEllipseCallout">
            <a:avLst>
              <a:gd name="adj1" fmla="val -76578"/>
              <a:gd name="adj2" fmla="val 52373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813946" y="2492829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 smtClean="0">
                <a:latin typeface="Comic Sans MS" panose="030F0702030302020204" pitchFamily="66" charset="0"/>
              </a:rPr>
              <a:t>Ходют</a:t>
            </a:r>
            <a:r>
              <a:rPr lang="ru-RU" sz="3600" dirty="0" smtClean="0">
                <a:latin typeface="Comic Sans MS" panose="030F0702030302020204" pitchFamily="66" charset="0"/>
              </a:rPr>
              <a:t> и </a:t>
            </a:r>
            <a:r>
              <a:rPr lang="ru-RU" sz="3600" dirty="0" err="1" smtClean="0">
                <a:latin typeface="Comic Sans MS" panose="030F0702030302020204" pitchFamily="66" charset="0"/>
              </a:rPr>
              <a:t>ходют</a:t>
            </a:r>
            <a:r>
              <a:rPr lang="ru-RU" sz="3600" dirty="0" smtClean="0">
                <a:latin typeface="Comic Sans MS" panose="030F0702030302020204" pitchFamily="66" charset="0"/>
              </a:rPr>
              <a:t> тут!</a:t>
            </a:r>
            <a:endParaRPr lang="ru-RU" sz="36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38382" y="4542759"/>
            <a:ext cx="3630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 окончании глагола можно допустить ошибку!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99443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5910" y="696973"/>
            <a:ext cx="8038531" cy="164684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6600"/>
                </a:solidFill>
              </a:rPr>
              <a:t>Как мы напишем глаголы в этих предложениях? </a:t>
            </a:r>
            <a:r>
              <a:rPr lang="ru-RU" dirty="0" smtClean="0">
                <a:solidFill>
                  <a:srgbClr val="0070C0"/>
                </a:solidFill>
              </a:rPr>
              <a:t>Ведь окончание не под ударением, и мы можем ошибиться.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46323" y="2343817"/>
            <a:ext cx="4446012" cy="180472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dirty="0" smtClean="0"/>
              <a:t>Он </a:t>
            </a:r>
            <a:r>
              <a:rPr lang="ru-RU" sz="3600" dirty="0" err="1" smtClean="0"/>
              <a:t>стро</a:t>
            </a:r>
            <a:r>
              <a:rPr lang="ru-RU" sz="3600" dirty="0" smtClean="0"/>
              <a:t>..т дом.</a:t>
            </a:r>
          </a:p>
          <a:p>
            <a:pPr marL="0" indent="0" algn="ctr">
              <a:buNone/>
            </a:pPr>
            <a:r>
              <a:rPr lang="ru-RU" sz="3600" dirty="0" smtClean="0"/>
              <a:t>Он </a:t>
            </a:r>
            <a:r>
              <a:rPr lang="ru-RU" sz="3600" dirty="0" err="1" smtClean="0"/>
              <a:t>кро</a:t>
            </a:r>
            <a:r>
              <a:rPr lang="ru-RU" sz="3600" dirty="0" smtClean="0"/>
              <a:t>..т крышу.</a:t>
            </a:r>
            <a:endParaRPr lang="ru-RU" sz="3600" dirty="0"/>
          </a:p>
        </p:txBody>
      </p:sp>
      <p:pic>
        <p:nvPicPr>
          <p:cNvPr id="3074" name="Picture 2" descr="https://www.bglife.ru/attachments/251749/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020" y="3926270"/>
            <a:ext cx="1838159" cy="1838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52045" y="3861943"/>
            <a:ext cx="4800853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Чтобы не ошибиться, надо знать </a:t>
            </a:r>
            <a:r>
              <a:rPr lang="ru-RU" sz="2800" b="1" dirty="0" smtClean="0"/>
              <a:t>начальную форму </a:t>
            </a:r>
            <a:r>
              <a:rPr lang="ru-RU" sz="2800" dirty="0" smtClean="0"/>
              <a:t>глагола, то есть </a:t>
            </a:r>
            <a:r>
              <a:rPr lang="ru-RU" sz="2800" b="1" dirty="0" smtClean="0">
                <a:solidFill>
                  <a:srgbClr val="0070C0"/>
                </a:solidFill>
              </a:rPr>
              <a:t>инфинитив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009934" y="5405062"/>
            <a:ext cx="4299046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600"/>
                </a:solidFill>
              </a:rPr>
              <a:t>Что делать? Что сделать</a:t>
            </a:r>
            <a:r>
              <a:rPr lang="ru-RU" sz="2800" dirty="0" smtClean="0">
                <a:solidFill>
                  <a:srgbClr val="006600"/>
                </a:solidFill>
              </a:rPr>
              <a:t>?</a:t>
            </a:r>
            <a:endParaRPr lang="ru-RU" sz="28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79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4572001" y="805216"/>
            <a:ext cx="4012442" cy="5308980"/>
          </a:xfrm>
          <a:solidFill>
            <a:srgbClr val="99CCFF"/>
          </a:solidFill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dirty="0" smtClean="0">
                <a:solidFill>
                  <a:srgbClr val="0070C0"/>
                </a:solidFill>
              </a:rPr>
              <a:t>II</a:t>
            </a:r>
            <a:r>
              <a:rPr lang="ru-RU" sz="3200" b="1" dirty="0" smtClean="0">
                <a:solidFill>
                  <a:srgbClr val="0070C0"/>
                </a:solidFill>
              </a:rPr>
              <a:t> спряжение</a:t>
            </a:r>
          </a:p>
          <a:p>
            <a:pPr marL="457200" indent="-457200">
              <a:buAutoNum type="arabicPeriod"/>
            </a:pPr>
            <a:r>
              <a:rPr lang="ru-RU" b="1" dirty="0" smtClean="0"/>
              <a:t>Все глаголы на –</a:t>
            </a:r>
            <a:r>
              <a:rPr lang="ru-RU" b="1" dirty="0" err="1" smtClean="0"/>
              <a:t>ить</a:t>
            </a:r>
            <a:r>
              <a:rPr lang="ru-RU" b="1" dirty="0" smtClean="0"/>
              <a:t>.</a:t>
            </a:r>
          </a:p>
          <a:p>
            <a:pPr marL="457200" indent="-457200">
              <a:buAutoNum type="arabicPeriod"/>
            </a:pPr>
            <a:r>
              <a:rPr lang="ru-RU" b="1" dirty="0" smtClean="0"/>
              <a:t>11 глаголов-исключений на –</a:t>
            </a:r>
            <a:r>
              <a:rPr lang="ru-RU" b="1" dirty="0" err="1" smtClean="0"/>
              <a:t>еть</a:t>
            </a:r>
            <a:r>
              <a:rPr lang="ru-RU" b="1" dirty="0" smtClean="0"/>
              <a:t> и –</a:t>
            </a:r>
            <a:r>
              <a:rPr lang="ru-RU" b="1" dirty="0" err="1" smtClean="0"/>
              <a:t>ать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Гнать, дышать, держать, обидеть</a:t>
            </a:r>
            <a:r>
              <a:rPr lang="ru-RU" b="1" dirty="0" smtClean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Слышать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smtClean="0">
                <a:solidFill>
                  <a:srgbClr val="002060"/>
                </a:solidFill>
              </a:rPr>
              <a:t>видеть, ненавидеть</a:t>
            </a:r>
            <a:r>
              <a:rPr lang="ru-RU" b="1" dirty="0">
                <a:solidFill>
                  <a:srgbClr val="002060"/>
                </a:solidFill>
              </a:rPr>
              <a:t>.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333399"/>
                </a:solidFill>
              </a:rPr>
              <a:t>И </a:t>
            </a:r>
            <a:r>
              <a:rPr lang="ru-RU" b="1" dirty="0">
                <a:solidFill>
                  <a:srgbClr val="333399"/>
                </a:solidFill>
              </a:rPr>
              <a:t>зависеть, и </a:t>
            </a:r>
            <a:r>
              <a:rPr lang="ru-RU" b="1" dirty="0" smtClean="0">
                <a:solidFill>
                  <a:srgbClr val="333399"/>
                </a:solidFill>
              </a:rPr>
              <a:t>терпеть.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0099"/>
                </a:solidFill>
              </a:rPr>
              <a:t> </a:t>
            </a:r>
            <a:r>
              <a:rPr lang="ru-RU" b="1" dirty="0">
                <a:solidFill>
                  <a:srgbClr val="000099"/>
                </a:solidFill>
              </a:rPr>
              <a:t>А</a:t>
            </a:r>
            <a:r>
              <a:rPr lang="ru-RU" b="1" dirty="0" smtClean="0">
                <a:solidFill>
                  <a:srgbClr val="000099"/>
                </a:solidFill>
              </a:rPr>
              <a:t> </a:t>
            </a:r>
            <a:r>
              <a:rPr lang="ru-RU" b="1" dirty="0">
                <a:solidFill>
                  <a:srgbClr val="000099"/>
                </a:solidFill>
              </a:rPr>
              <a:t>еще смотреть, вертеть. </a:t>
            </a:r>
            <a:endParaRPr lang="ru-RU" b="1" dirty="0" smtClean="0">
              <a:solidFill>
                <a:srgbClr val="000099"/>
              </a:solidFill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И, А/Я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641445" y="805217"/>
            <a:ext cx="3725838" cy="5308980"/>
          </a:xfrm>
          <a:solidFill>
            <a:schemeClr val="accent1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rgbClr val="C00000"/>
                </a:solidFill>
              </a:rPr>
              <a:t>I</a:t>
            </a:r>
            <a:r>
              <a:rPr lang="ru-RU" sz="3600" b="1" dirty="0" smtClean="0">
                <a:solidFill>
                  <a:srgbClr val="C00000"/>
                </a:solidFill>
              </a:rPr>
              <a:t> спряжение</a:t>
            </a:r>
          </a:p>
          <a:p>
            <a:pPr marL="457200" indent="-457200">
              <a:buAutoNum type="arabicPeriod"/>
            </a:pPr>
            <a:r>
              <a:rPr lang="ru-RU" sz="2800" b="1" dirty="0" smtClean="0"/>
              <a:t>Брить, стелить.</a:t>
            </a:r>
          </a:p>
          <a:p>
            <a:pPr marL="457200" indent="-457200">
              <a:buAutoNum type="arabicPeriod"/>
            </a:pPr>
            <a:r>
              <a:rPr lang="ru-RU" sz="2800" b="1" dirty="0" smtClean="0"/>
              <a:t>Все остальные</a:t>
            </a:r>
          </a:p>
          <a:p>
            <a:pPr marL="0" indent="0">
              <a:buNone/>
            </a:pPr>
            <a:r>
              <a:rPr lang="ru-RU" sz="2800" b="1" dirty="0" smtClean="0"/>
              <a:t>На –</a:t>
            </a:r>
            <a:r>
              <a:rPr lang="ru-RU" sz="2800" b="1" dirty="0" err="1" smtClean="0"/>
              <a:t>еть</a:t>
            </a:r>
            <a:r>
              <a:rPr lang="ru-RU" sz="2800" b="1" dirty="0" smtClean="0"/>
              <a:t>, -</a:t>
            </a:r>
            <a:r>
              <a:rPr lang="ru-RU" sz="2800" b="1" dirty="0" err="1" smtClean="0"/>
              <a:t>ать</a:t>
            </a:r>
            <a:r>
              <a:rPr lang="ru-RU" sz="2800" b="1" dirty="0" smtClean="0"/>
              <a:t>, -ять, -</a:t>
            </a:r>
            <a:r>
              <a:rPr lang="ru-RU" sz="2800" b="1" dirty="0" err="1" smtClean="0"/>
              <a:t>ыть</a:t>
            </a:r>
            <a:r>
              <a:rPr lang="ru-RU" sz="2800" b="1" dirty="0" smtClean="0"/>
              <a:t>, -</a:t>
            </a:r>
            <a:r>
              <a:rPr lang="ru-RU" sz="2800" b="1" dirty="0" err="1" smtClean="0"/>
              <a:t>оть</a:t>
            </a:r>
            <a:r>
              <a:rPr lang="ru-RU" sz="2800" b="1" dirty="0" smtClean="0"/>
              <a:t>, -</a:t>
            </a:r>
            <a:r>
              <a:rPr lang="ru-RU" sz="2800" b="1" dirty="0" err="1" smtClean="0"/>
              <a:t>уть</a:t>
            </a:r>
            <a:r>
              <a:rPr lang="ru-RU" sz="2800" b="1" dirty="0" smtClean="0"/>
              <a:t>, -</a:t>
            </a:r>
            <a:r>
              <a:rPr lang="ru-RU" sz="2800" b="1" dirty="0" err="1" smtClean="0"/>
              <a:t>ть</a:t>
            </a:r>
            <a:r>
              <a:rPr lang="ru-RU" sz="2800" b="1" dirty="0" smtClean="0"/>
              <a:t>, -</a:t>
            </a:r>
            <a:r>
              <a:rPr lang="ru-RU" sz="2800" b="1" dirty="0" err="1" smtClean="0"/>
              <a:t>чь</a:t>
            </a:r>
            <a:r>
              <a:rPr lang="ru-RU" sz="2800" b="1" dirty="0" smtClean="0"/>
              <a:t>, -</a:t>
            </a:r>
            <a:r>
              <a:rPr lang="ru-RU" sz="2800" b="1" dirty="0" err="1" smtClean="0"/>
              <a:t>ти</a:t>
            </a:r>
            <a:r>
              <a:rPr lang="ru-RU" sz="2800" b="1" dirty="0"/>
              <a:t> </a:t>
            </a:r>
            <a:r>
              <a:rPr lang="ru-RU" sz="2800" b="1" dirty="0" smtClean="0"/>
              <a:t>и т.д.</a:t>
            </a:r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 smtClean="0"/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Е, У/Ю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 rot="10800000">
            <a:off x="3796854" y="1596880"/>
            <a:ext cx="873457" cy="428390"/>
          </a:xfrm>
          <a:prstGeom prst="rightArrow">
            <a:avLst/>
          </a:prstGeom>
          <a:gradFill flip="none" rotWithShape="1">
            <a:gsLst>
              <a:gs pos="25000">
                <a:srgbClr val="00B0F0"/>
              </a:gs>
              <a:gs pos="34000">
                <a:srgbClr val="00B0F0">
                  <a:shade val="67500"/>
                  <a:satMod val="115000"/>
                </a:srgbClr>
              </a:gs>
              <a:gs pos="51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3837800" y="2388543"/>
            <a:ext cx="1058966" cy="428390"/>
          </a:xfrm>
          <a:prstGeom prst="rightArrow">
            <a:avLst/>
          </a:prstGeom>
          <a:gradFill flip="none" rotWithShape="1">
            <a:gsLst>
              <a:gs pos="25000">
                <a:schemeClr val="accent2">
                  <a:lumMod val="40000"/>
                  <a:lumOff val="60000"/>
                </a:schemeClr>
              </a:gs>
              <a:gs pos="75410">
                <a:srgbClr val="00B0F0"/>
              </a:gs>
              <a:gs pos="47000">
                <a:schemeClr val="accent2">
                  <a:lumMod val="60000"/>
                  <a:lumOff val="40000"/>
                </a:schemeClr>
              </a:gs>
              <a:gs pos="73000">
                <a:srgbClr val="00B0F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33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478</TotalTime>
  <Words>499</Words>
  <Application>Microsoft Office PowerPoint</Application>
  <PresentationFormat>Экран (4:3)</PresentationFormat>
  <Paragraphs>97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Comic Sans MS</vt:lpstr>
      <vt:lpstr>Garamond</vt:lpstr>
      <vt:lpstr>Натуральные материалы</vt:lpstr>
      <vt:lpstr>Спряжение глагола и его окончание Автор презентации: Скрипниченко Виктория Олеговна, учитель МОУ СОШ № 15 г. Твери</vt:lpstr>
      <vt:lpstr>Что такое спряжение?</vt:lpstr>
      <vt:lpstr>1)Запишите глаголы, вписывая нужные буквы. 2)Выделите их окончания.</vt:lpstr>
      <vt:lpstr>Чем отличаются окончания в этих глаголах? Какими буквами?</vt:lpstr>
      <vt:lpstr>1.Спишите слова. 2.Выделите окончания глаголов. 3.Подпишите в скобках спряжение.</vt:lpstr>
      <vt:lpstr>Проверь себя!</vt:lpstr>
      <vt:lpstr>Скажите, грамотно ли говорит эта женщина? Что надо исправить? Какого спряжения глагол,  который употребляет  женщина?</vt:lpstr>
      <vt:lpstr>Как мы напишем глаголы в этих предложениях? Ведь окончание не под ударением, и мы можем ошибиться.</vt:lpstr>
      <vt:lpstr>Презентация PowerPoint</vt:lpstr>
      <vt:lpstr>Презентация PowerPoint</vt:lpstr>
      <vt:lpstr>Презентация PowerPoint</vt:lpstr>
      <vt:lpstr>Использованные источники: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Запиши глаголы, вписывая нужные буквы. Выдели их окончания.</dc:title>
  <dc:creator>Пользователь Windows</dc:creator>
  <cp:lastModifiedBy>Виктория Олеговна</cp:lastModifiedBy>
  <cp:revision>35</cp:revision>
  <dcterms:created xsi:type="dcterms:W3CDTF">2020-04-16T14:45:45Z</dcterms:created>
  <dcterms:modified xsi:type="dcterms:W3CDTF">2020-12-09T09:55:51Z</dcterms:modified>
  <cp:contentStatus/>
</cp:coreProperties>
</file>