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handoutMasterIdLst>
    <p:handoutMasterId r:id="rId27"/>
  </p:handoutMasterIdLst>
  <p:sldIdLst>
    <p:sldId id="258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81" r:id="rId23"/>
    <p:sldId id="282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6600"/>
    <a:srgbClr val="333399"/>
    <a:srgbClr val="6600CC"/>
    <a:srgbClr val="000099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D597F7-6CBC-406E-B337-DCD1CB7810C8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E58C52-7EE5-4E07-804E-FEF50F30D8E3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effectLst/>
            </a:rPr>
            <a:t>Условие чередования </a:t>
          </a:r>
          <a:endParaRPr lang="ru-RU" sz="2800" b="1" dirty="0">
            <a:solidFill>
              <a:schemeClr val="tx1"/>
            </a:solidFill>
            <a:effectLst/>
          </a:endParaRPr>
        </a:p>
      </dgm:t>
    </dgm:pt>
    <dgm:pt modelId="{94439F4D-B5F4-4B65-9A82-BF9839F203F0}" type="parTrans" cxnId="{664C566F-0BA8-4862-AAAB-93948EE914B0}">
      <dgm:prSet/>
      <dgm:spPr/>
      <dgm:t>
        <a:bodyPr/>
        <a:lstStyle/>
        <a:p>
          <a:endParaRPr lang="ru-RU"/>
        </a:p>
      </dgm:t>
    </dgm:pt>
    <dgm:pt modelId="{97D1FFDE-B19B-4296-AD7A-18687211C177}" type="sibTrans" cxnId="{664C566F-0BA8-4862-AAAB-93948EE914B0}">
      <dgm:prSet/>
      <dgm:spPr/>
      <dgm:t>
        <a:bodyPr/>
        <a:lstStyle/>
        <a:p>
          <a:endParaRPr lang="ru-RU"/>
        </a:p>
      </dgm:t>
    </dgm:pt>
    <dgm:pt modelId="{A37C2D29-40EB-43C5-988B-50C54AC26BCB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/>
            <a:t>1. Ударение</a:t>
          </a:r>
          <a:endParaRPr lang="ru-RU" dirty="0"/>
        </a:p>
      </dgm:t>
    </dgm:pt>
    <dgm:pt modelId="{D319B294-DB4F-474D-967B-F05EBB47AB91}" type="parTrans" cxnId="{03F1529A-C8F2-4F44-8441-4B15B87627AC}">
      <dgm:prSet/>
      <dgm:spPr/>
      <dgm:t>
        <a:bodyPr/>
        <a:lstStyle/>
        <a:p>
          <a:endParaRPr lang="ru-RU"/>
        </a:p>
      </dgm:t>
    </dgm:pt>
    <dgm:pt modelId="{CBD1A4DB-A9E7-4FA3-8907-CADE167E386C}" type="sibTrans" cxnId="{03F1529A-C8F2-4F44-8441-4B15B87627AC}">
      <dgm:prSet/>
      <dgm:spPr/>
      <dgm:t>
        <a:bodyPr/>
        <a:lstStyle/>
        <a:p>
          <a:endParaRPr lang="ru-RU"/>
        </a:p>
      </dgm:t>
    </dgm:pt>
    <dgm:pt modelId="{B700B7E4-80C2-456A-8B84-D44FA6694116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2. Согласные в конце корня</a:t>
          </a:r>
          <a:endParaRPr lang="ru-RU" dirty="0"/>
        </a:p>
      </dgm:t>
    </dgm:pt>
    <dgm:pt modelId="{69C7CCC0-C6B7-47F2-8CF6-0D04FEADD8D1}" type="parTrans" cxnId="{327FA1F0-B7A4-46CC-97D7-67C389F27780}">
      <dgm:prSet/>
      <dgm:spPr/>
      <dgm:t>
        <a:bodyPr/>
        <a:lstStyle/>
        <a:p>
          <a:endParaRPr lang="ru-RU"/>
        </a:p>
      </dgm:t>
    </dgm:pt>
    <dgm:pt modelId="{A562A47B-097E-4F0B-8A28-C46A3F323480}" type="sibTrans" cxnId="{327FA1F0-B7A4-46CC-97D7-67C389F27780}">
      <dgm:prSet/>
      <dgm:spPr/>
      <dgm:t>
        <a:bodyPr/>
        <a:lstStyle/>
        <a:p>
          <a:endParaRPr lang="ru-RU"/>
        </a:p>
      </dgm:t>
    </dgm:pt>
    <dgm:pt modelId="{F775C9D8-3476-4338-893C-9D1CBF93607F}">
      <dgm:prSet phldrT="[Текст]"/>
      <dgm:spPr>
        <a:solidFill>
          <a:srgbClr val="006600"/>
        </a:solidFill>
      </dgm:spPr>
      <dgm:t>
        <a:bodyPr/>
        <a:lstStyle/>
        <a:p>
          <a:r>
            <a:rPr lang="ru-RU" dirty="0" smtClean="0"/>
            <a:t>3. Суффикс </a:t>
          </a:r>
        </a:p>
        <a:p>
          <a:r>
            <a:rPr lang="ru-RU" dirty="0" smtClean="0"/>
            <a:t>-а- после корня</a:t>
          </a:r>
          <a:endParaRPr lang="ru-RU" dirty="0"/>
        </a:p>
      </dgm:t>
    </dgm:pt>
    <dgm:pt modelId="{0B602C11-78C3-4CDD-96CE-C52B38B9A86A}" type="parTrans" cxnId="{43785E8C-30F5-45FB-A265-3A81E5E8DF4C}">
      <dgm:prSet/>
      <dgm:spPr/>
      <dgm:t>
        <a:bodyPr/>
        <a:lstStyle/>
        <a:p>
          <a:endParaRPr lang="ru-RU"/>
        </a:p>
      </dgm:t>
    </dgm:pt>
    <dgm:pt modelId="{69BBB6F4-FAAD-4673-8B55-3C3F2B8C83BE}" type="sibTrans" cxnId="{43785E8C-30F5-45FB-A265-3A81E5E8DF4C}">
      <dgm:prSet/>
      <dgm:spPr/>
      <dgm:t>
        <a:bodyPr/>
        <a:lstStyle/>
        <a:p>
          <a:endParaRPr lang="ru-RU"/>
        </a:p>
      </dgm:t>
    </dgm:pt>
    <dgm:pt modelId="{668F0776-FC07-49D5-AC95-51A6D171C6CF}">
      <dgm:prSet phldrT="[Текст]"/>
      <dgm:spPr>
        <a:solidFill>
          <a:srgbClr val="FF6600"/>
        </a:solidFill>
      </dgm:spPr>
      <dgm:t>
        <a:bodyPr/>
        <a:lstStyle/>
        <a:p>
          <a:r>
            <a:rPr lang="ru-RU" dirty="0" smtClean="0"/>
            <a:t>4. Значение слова</a:t>
          </a:r>
          <a:endParaRPr lang="ru-RU" dirty="0"/>
        </a:p>
      </dgm:t>
    </dgm:pt>
    <dgm:pt modelId="{59099DEB-0844-4878-AFE0-56C4C4197593}" type="parTrans" cxnId="{C19BA7F8-6E33-4330-B54F-0605AF2CD5E5}">
      <dgm:prSet/>
      <dgm:spPr/>
      <dgm:t>
        <a:bodyPr/>
        <a:lstStyle/>
        <a:p>
          <a:endParaRPr lang="ru-RU"/>
        </a:p>
      </dgm:t>
    </dgm:pt>
    <dgm:pt modelId="{DCCD6EE5-7A77-45B6-89C8-5B27B257B59D}" type="sibTrans" cxnId="{C19BA7F8-6E33-4330-B54F-0605AF2CD5E5}">
      <dgm:prSet/>
      <dgm:spPr/>
      <dgm:t>
        <a:bodyPr/>
        <a:lstStyle/>
        <a:p>
          <a:endParaRPr lang="ru-RU"/>
        </a:p>
      </dgm:t>
    </dgm:pt>
    <dgm:pt modelId="{499ADC2E-A1FD-4603-89BE-E74D31689E09}" type="pres">
      <dgm:prSet presAssocID="{F0D597F7-6CBC-406E-B337-DCD1CB7810C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42A642-7200-4FE9-8617-895DA2038D1F}" type="pres">
      <dgm:prSet presAssocID="{F0D597F7-6CBC-406E-B337-DCD1CB7810C8}" presName="matrix" presStyleCnt="0"/>
      <dgm:spPr/>
    </dgm:pt>
    <dgm:pt modelId="{CF77821A-67DF-4228-A8CF-815A8D79E7DE}" type="pres">
      <dgm:prSet presAssocID="{F0D597F7-6CBC-406E-B337-DCD1CB7810C8}" presName="tile1" presStyleLbl="node1" presStyleIdx="0" presStyleCnt="4" custLinFactNeighborX="-14310" custLinFactNeighborY="0"/>
      <dgm:spPr/>
      <dgm:t>
        <a:bodyPr/>
        <a:lstStyle/>
        <a:p>
          <a:endParaRPr lang="ru-RU"/>
        </a:p>
      </dgm:t>
    </dgm:pt>
    <dgm:pt modelId="{83C2277C-83FB-4F70-BFA2-D5E462DECD77}" type="pres">
      <dgm:prSet presAssocID="{F0D597F7-6CBC-406E-B337-DCD1CB7810C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E4FA3F-81D1-449A-9498-EC7C64777976}" type="pres">
      <dgm:prSet presAssocID="{F0D597F7-6CBC-406E-B337-DCD1CB7810C8}" presName="tile2" presStyleLbl="node1" presStyleIdx="1" presStyleCnt="4"/>
      <dgm:spPr/>
      <dgm:t>
        <a:bodyPr/>
        <a:lstStyle/>
        <a:p>
          <a:endParaRPr lang="ru-RU"/>
        </a:p>
      </dgm:t>
    </dgm:pt>
    <dgm:pt modelId="{908FB543-CE0F-4B5E-8C24-5621A8EDFA85}" type="pres">
      <dgm:prSet presAssocID="{F0D597F7-6CBC-406E-B337-DCD1CB7810C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DC992-DB07-4E79-A265-9C916EAF6219}" type="pres">
      <dgm:prSet presAssocID="{F0D597F7-6CBC-406E-B337-DCD1CB7810C8}" presName="tile3" presStyleLbl="node1" presStyleIdx="2" presStyleCnt="4"/>
      <dgm:spPr/>
      <dgm:t>
        <a:bodyPr/>
        <a:lstStyle/>
        <a:p>
          <a:endParaRPr lang="ru-RU"/>
        </a:p>
      </dgm:t>
    </dgm:pt>
    <dgm:pt modelId="{ACE419E9-0949-474A-9E19-E0FF574FD3FF}" type="pres">
      <dgm:prSet presAssocID="{F0D597F7-6CBC-406E-B337-DCD1CB7810C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79F414-98CE-4720-8037-008C1C6A4E2A}" type="pres">
      <dgm:prSet presAssocID="{F0D597F7-6CBC-406E-B337-DCD1CB7810C8}" presName="tile4" presStyleLbl="node1" presStyleIdx="3" presStyleCnt="4" custLinFactNeighborY="0"/>
      <dgm:spPr/>
      <dgm:t>
        <a:bodyPr/>
        <a:lstStyle/>
        <a:p>
          <a:endParaRPr lang="ru-RU"/>
        </a:p>
      </dgm:t>
    </dgm:pt>
    <dgm:pt modelId="{5082C55F-7730-4745-BE4D-F8C252DCF869}" type="pres">
      <dgm:prSet presAssocID="{F0D597F7-6CBC-406E-B337-DCD1CB7810C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55A0A1-E32A-48C1-9E9B-E6E45F886296}" type="pres">
      <dgm:prSet presAssocID="{F0D597F7-6CBC-406E-B337-DCD1CB7810C8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F55D9C64-787A-45F8-BA61-1385E578D5C2}" type="presOf" srcId="{A37C2D29-40EB-43C5-988B-50C54AC26BCB}" destId="{83C2277C-83FB-4F70-BFA2-D5E462DECD77}" srcOrd="1" destOrd="0" presId="urn:microsoft.com/office/officeart/2005/8/layout/matrix1"/>
    <dgm:cxn modelId="{20E3FB47-14A6-4AC3-B6E3-B6D2F4570CDF}" type="presOf" srcId="{A37C2D29-40EB-43C5-988B-50C54AC26BCB}" destId="{CF77821A-67DF-4228-A8CF-815A8D79E7DE}" srcOrd="0" destOrd="0" presId="urn:microsoft.com/office/officeart/2005/8/layout/matrix1"/>
    <dgm:cxn modelId="{911E3F96-62C8-485E-8DFD-81ACA729A8BF}" type="presOf" srcId="{F775C9D8-3476-4338-893C-9D1CBF93607F}" destId="{ACE419E9-0949-474A-9E19-E0FF574FD3FF}" srcOrd="1" destOrd="0" presId="urn:microsoft.com/office/officeart/2005/8/layout/matrix1"/>
    <dgm:cxn modelId="{60394A6A-7627-4AA8-9A03-62C963124A40}" type="presOf" srcId="{F775C9D8-3476-4338-893C-9D1CBF93607F}" destId="{774DC992-DB07-4E79-A265-9C916EAF6219}" srcOrd="0" destOrd="0" presId="urn:microsoft.com/office/officeart/2005/8/layout/matrix1"/>
    <dgm:cxn modelId="{E0F34B2C-68CC-44FA-B88C-66AEFE275146}" type="presOf" srcId="{9AE58C52-7EE5-4E07-804E-FEF50F30D8E3}" destId="{F155A0A1-E32A-48C1-9E9B-E6E45F886296}" srcOrd="0" destOrd="0" presId="urn:microsoft.com/office/officeart/2005/8/layout/matrix1"/>
    <dgm:cxn modelId="{C19BA7F8-6E33-4330-B54F-0605AF2CD5E5}" srcId="{9AE58C52-7EE5-4E07-804E-FEF50F30D8E3}" destId="{668F0776-FC07-49D5-AC95-51A6D171C6CF}" srcOrd="3" destOrd="0" parTransId="{59099DEB-0844-4878-AFE0-56C4C4197593}" sibTransId="{DCCD6EE5-7A77-45B6-89C8-5B27B257B59D}"/>
    <dgm:cxn modelId="{43785E8C-30F5-45FB-A265-3A81E5E8DF4C}" srcId="{9AE58C52-7EE5-4E07-804E-FEF50F30D8E3}" destId="{F775C9D8-3476-4338-893C-9D1CBF93607F}" srcOrd="2" destOrd="0" parTransId="{0B602C11-78C3-4CDD-96CE-C52B38B9A86A}" sibTransId="{69BBB6F4-FAAD-4673-8B55-3C3F2B8C83BE}"/>
    <dgm:cxn modelId="{327FA1F0-B7A4-46CC-97D7-67C389F27780}" srcId="{9AE58C52-7EE5-4E07-804E-FEF50F30D8E3}" destId="{B700B7E4-80C2-456A-8B84-D44FA6694116}" srcOrd="1" destOrd="0" parTransId="{69C7CCC0-C6B7-47F2-8CF6-0D04FEADD8D1}" sibTransId="{A562A47B-097E-4F0B-8A28-C46A3F323480}"/>
    <dgm:cxn modelId="{03F1529A-C8F2-4F44-8441-4B15B87627AC}" srcId="{9AE58C52-7EE5-4E07-804E-FEF50F30D8E3}" destId="{A37C2D29-40EB-43C5-988B-50C54AC26BCB}" srcOrd="0" destOrd="0" parTransId="{D319B294-DB4F-474D-967B-F05EBB47AB91}" sibTransId="{CBD1A4DB-A9E7-4FA3-8907-CADE167E386C}"/>
    <dgm:cxn modelId="{5412342B-CEEC-43E8-B648-F7D491F97BA6}" type="presOf" srcId="{B700B7E4-80C2-456A-8B84-D44FA6694116}" destId="{908FB543-CE0F-4B5E-8C24-5621A8EDFA85}" srcOrd="1" destOrd="0" presId="urn:microsoft.com/office/officeart/2005/8/layout/matrix1"/>
    <dgm:cxn modelId="{664C566F-0BA8-4862-AAAB-93948EE914B0}" srcId="{F0D597F7-6CBC-406E-B337-DCD1CB7810C8}" destId="{9AE58C52-7EE5-4E07-804E-FEF50F30D8E3}" srcOrd="0" destOrd="0" parTransId="{94439F4D-B5F4-4B65-9A82-BF9839F203F0}" sibTransId="{97D1FFDE-B19B-4296-AD7A-18687211C177}"/>
    <dgm:cxn modelId="{AA7F7CB8-C0FC-4A95-B707-35F0429C554B}" type="presOf" srcId="{668F0776-FC07-49D5-AC95-51A6D171C6CF}" destId="{EA79F414-98CE-4720-8037-008C1C6A4E2A}" srcOrd="0" destOrd="0" presId="urn:microsoft.com/office/officeart/2005/8/layout/matrix1"/>
    <dgm:cxn modelId="{C8C03543-E8C3-4843-8554-9403BB638743}" type="presOf" srcId="{F0D597F7-6CBC-406E-B337-DCD1CB7810C8}" destId="{499ADC2E-A1FD-4603-89BE-E74D31689E09}" srcOrd="0" destOrd="0" presId="urn:microsoft.com/office/officeart/2005/8/layout/matrix1"/>
    <dgm:cxn modelId="{D1EAFA97-C9B5-4718-AA75-F6E7248BDFCB}" type="presOf" srcId="{668F0776-FC07-49D5-AC95-51A6D171C6CF}" destId="{5082C55F-7730-4745-BE4D-F8C252DCF869}" srcOrd="1" destOrd="0" presId="urn:microsoft.com/office/officeart/2005/8/layout/matrix1"/>
    <dgm:cxn modelId="{731C3EED-4082-4788-B977-97030493B001}" type="presOf" srcId="{B700B7E4-80C2-456A-8B84-D44FA6694116}" destId="{67E4FA3F-81D1-449A-9498-EC7C64777976}" srcOrd="0" destOrd="0" presId="urn:microsoft.com/office/officeart/2005/8/layout/matrix1"/>
    <dgm:cxn modelId="{F8A78157-76C1-4B39-BCBC-2FC4A922C37B}" type="presParOf" srcId="{499ADC2E-A1FD-4603-89BE-E74D31689E09}" destId="{2942A642-7200-4FE9-8617-895DA2038D1F}" srcOrd="0" destOrd="0" presId="urn:microsoft.com/office/officeart/2005/8/layout/matrix1"/>
    <dgm:cxn modelId="{CD85C930-C7F7-46D7-B3D6-E3AFEB737651}" type="presParOf" srcId="{2942A642-7200-4FE9-8617-895DA2038D1F}" destId="{CF77821A-67DF-4228-A8CF-815A8D79E7DE}" srcOrd="0" destOrd="0" presId="urn:microsoft.com/office/officeart/2005/8/layout/matrix1"/>
    <dgm:cxn modelId="{3E07DD5F-AFC1-403C-9ACA-39B60FE72E04}" type="presParOf" srcId="{2942A642-7200-4FE9-8617-895DA2038D1F}" destId="{83C2277C-83FB-4F70-BFA2-D5E462DECD77}" srcOrd="1" destOrd="0" presId="urn:microsoft.com/office/officeart/2005/8/layout/matrix1"/>
    <dgm:cxn modelId="{47DA1F88-C263-433C-93EB-4BC0E78BBDD1}" type="presParOf" srcId="{2942A642-7200-4FE9-8617-895DA2038D1F}" destId="{67E4FA3F-81D1-449A-9498-EC7C64777976}" srcOrd="2" destOrd="0" presId="urn:microsoft.com/office/officeart/2005/8/layout/matrix1"/>
    <dgm:cxn modelId="{CCAF6CC6-A9D4-4E78-AEDF-8953DC116AC4}" type="presParOf" srcId="{2942A642-7200-4FE9-8617-895DA2038D1F}" destId="{908FB543-CE0F-4B5E-8C24-5621A8EDFA85}" srcOrd="3" destOrd="0" presId="urn:microsoft.com/office/officeart/2005/8/layout/matrix1"/>
    <dgm:cxn modelId="{79B5163C-AA4B-4D6F-A32E-2052816EA78E}" type="presParOf" srcId="{2942A642-7200-4FE9-8617-895DA2038D1F}" destId="{774DC992-DB07-4E79-A265-9C916EAF6219}" srcOrd="4" destOrd="0" presId="urn:microsoft.com/office/officeart/2005/8/layout/matrix1"/>
    <dgm:cxn modelId="{2F506DC0-1164-435A-98F5-D2847C2957D3}" type="presParOf" srcId="{2942A642-7200-4FE9-8617-895DA2038D1F}" destId="{ACE419E9-0949-474A-9E19-E0FF574FD3FF}" srcOrd="5" destOrd="0" presId="urn:microsoft.com/office/officeart/2005/8/layout/matrix1"/>
    <dgm:cxn modelId="{3381B665-9610-4850-A0F9-AD617E5B2FF3}" type="presParOf" srcId="{2942A642-7200-4FE9-8617-895DA2038D1F}" destId="{EA79F414-98CE-4720-8037-008C1C6A4E2A}" srcOrd="6" destOrd="0" presId="urn:microsoft.com/office/officeart/2005/8/layout/matrix1"/>
    <dgm:cxn modelId="{268AD391-F623-4969-BE72-01383705D9A0}" type="presParOf" srcId="{2942A642-7200-4FE9-8617-895DA2038D1F}" destId="{5082C55F-7730-4745-BE4D-F8C252DCF869}" srcOrd="7" destOrd="0" presId="urn:microsoft.com/office/officeart/2005/8/layout/matrix1"/>
    <dgm:cxn modelId="{A25E1E66-6B6F-40FD-BC39-90FC8E0EB1B4}" type="presParOf" srcId="{499ADC2E-A1FD-4603-89BE-E74D31689E09}" destId="{F155A0A1-E32A-48C1-9E9B-E6E45F88629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7821A-67DF-4228-A8CF-815A8D79E7DE}">
      <dsp:nvSpPr>
        <dsp:cNvPr id="0" name=""/>
        <dsp:cNvSpPr/>
      </dsp:nvSpPr>
      <dsp:spPr>
        <a:xfrm rot="16200000">
          <a:off x="772330" y="-772330"/>
          <a:ext cx="2460956" cy="4005617"/>
        </a:xfrm>
        <a:prstGeom prst="round1Rect">
          <a:avLst/>
        </a:prstGeom>
        <a:solidFill>
          <a:srgbClr val="C0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1. Ударение</a:t>
          </a:r>
          <a:endParaRPr lang="ru-RU" sz="4000" kern="1200" dirty="0"/>
        </a:p>
      </dsp:txBody>
      <dsp:txXfrm rot="5400000">
        <a:off x="0" y="0"/>
        <a:ext cx="4005617" cy="1845717"/>
      </dsp:txXfrm>
    </dsp:sp>
    <dsp:sp modelId="{67E4FA3F-81D1-449A-9498-EC7C64777976}">
      <dsp:nvSpPr>
        <dsp:cNvPr id="0" name=""/>
        <dsp:cNvSpPr/>
      </dsp:nvSpPr>
      <dsp:spPr>
        <a:xfrm>
          <a:off x="4005617" y="0"/>
          <a:ext cx="4005617" cy="2460956"/>
        </a:xfrm>
        <a:prstGeom prst="round1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2. Согласные в конце корня</a:t>
          </a:r>
          <a:endParaRPr lang="ru-RU" sz="4000" kern="1200" dirty="0"/>
        </a:p>
      </dsp:txBody>
      <dsp:txXfrm>
        <a:off x="4005617" y="0"/>
        <a:ext cx="4005617" cy="1845717"/>
      </dsp:txXfrm>
    </dsp:sp>
    <dsp:sp modelId="{774DC992-DB07-4E79-A265-9C916EAF6219}">
      <dsp:nvSpPr>
        <dsp:cNvPr id="0" name=""/>
        <dsp:cNvSpPr/>
      </dsp:nvSpPr>
      <dsp:spPr>
        <a:xfrm rot="10800000">
          <a:off x="0" y="2460956"/>
          <a:ext cx="4005617" cy="2460956"/>
        </a:xfrm>
        <a:prstGeom prst="round1Rect">
          <a:avLst/>
        </a:prstGeom>
        <a:solidFill>
          <a:srgbClr val="0066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3. Суффикс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-а- после корня</a:t>
          </a:r>
          <a:endParaRPr lang="ru-RU" sz="4000" kern="1200" dirty="0"/>
        </a:p>
      </dsp:txBody>
      <dsp:txXfrm rot="10800000">
        <a:off x="0" y="3076195"/>
        <a:ext cx="4005617" cy="1845717"/>
      </dsp:txXfrm>
    </dsp:sp>
    <dsp:sp modelId="{EA79F414-98CE-4720-8037-008C1C6A4E2A}">
      <dsp:nvSpPr>
        <dsp:cNvPr id="0" name=""/>
        <dsp:cNvSpPr/>
      </dsp:nvSpPr>
      <dsp:spPr>
        <a:xfrm rot="5400000">
          <a:off x="4777948" y="1688626"/>
          <a:ext cx="2460956" cy="4005617"/>
        </a:xfrm>
        <a:prstGeom prst="round1Rect">
          <a:avLst/>
        </a:prstGeom>
        <a:solidFill>
          <a:srgbClr val="FF66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4. Значение слова</a:t>
          </a:r>
          <a:endParaRPr lang="ru-RU" sz="4000" kern="1200" dirty="0"/>
        </a:p>
      </dsp:txBody>
      <dsp:txXfrm rot="-5400000">
        <a:off x="4005617" y="3076195"/>
        <a:ext cx="4005617" cy="1845717"/>
      </dsp:txXfrm>
    </dsp:sp>
    <dsp:sp modelId="{F155A0A1-E32A-48C1-9E9B-E6E45F886296}">
      <dsp:nvSpPr>
        <dsp:cNvPr id="0" name=""/>
        <dsp:cNvSpPr/>
      </dsp:nvSpPr>
      <dsp:spPr>
        <a:xfrm>
          <a:off x="2803932" y="1845717"/>
          <a:ext cx="2403370" cy="1230478"/>
        </a:xfrm>
        <a:prstGeom prst="roundRect">
          <a:avLst/>
        </a:prstGeom>
        <a:solidFill>
          <a:schemeClr val="bg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effectLst/>
            </a:rPr>
            <a:t>Условие чередования </a:t>
          </a:r>
          <a:endParaRPr lang="ru-RU" sz="2800" b="1" kern="1200" dirty="0">
            <a:solidFill>
              <a:schemeClr val="tx1"/>
            </a:solidFill>
            <a:effectLst/>
          </a:endParaRPr>
        </a:p>
      </dsp:txBody>
      <dsp:txXfrm>
        <a:off x="2863999" y="1905784"/>
        <a:ext cx="2283236" cy="1110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CAA06-93E2-4AF9-985E-91D710CC3761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D6C01-1EA2-4747-A74D-51BB4F68D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618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1F433-5F11-4823-B668-740B34E7A290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0C0E2-C6D5-4CEE-9DC1-95D26D7F6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24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0C0E2-C6D5-4CEE-9DC1-95D26D7F654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986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0521D55-D39C-4F0A-9C4B-A0948FD9990A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8AEA8FD-EFDD-4CB1-A65F-79F0791BBCE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"/>
          <p:cNvSpPr txBox="1">
            <a:spLocks/>
          </p:cNvSpPr>
          <p:nvPr userDrawn="1"/>
        </p:nvSpPr>
        <p:spPr>
          <a:xfrm>
            <a:off x="6305870" y="6468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521D55-D39C-4F0A-9C4B-A0948FD9990A}" type="datetimeFigureOut">
              <a:rPr lang="ru-RU" smtClean="0"/>
              <a:pPr/>
              <a:t>06.10.2020</a:t>
            </a:fld>
            <a:endParaRPr lang="ru-RU" dirty="0"/>
          </a:p>
        </p:txBody>
      </p:sp>
      <p:sp>
        <p:nvSpPr>
          <p:cNvPr id="16" name="Footer Placeholder 2"/>
          <p:cNvSpPr txBox="1">
            <a:spLocks/>
          </p:cNvSpPr>
          <p:nvPr userDrawn="1"/>
        </p:nvSpPr>
        <p:spPr>
          <a:xfrm>
            <a:off x="833965" y="6468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6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Скрипниченко В.О. Тверь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40702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1D55-D39C-4F0A-9C4B-A0948FD9990A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A8FD-EFDD-4CB1-A65F-79F0791BBCE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Date Placeholder 1"/>
          <p:cNvSpPr txBox="1">
            <a:spLocks/>
          </p:cNvSpPr>
          <p:nvPr userDrawn="1"/>
        </p:nvSpPr>
        <p:spPr>
          <a:xfrm>
            <a:off x="6305870" y="6468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521D55-D39C-4F0A-9C4B-A0948FD9990A}" type="datetimeFigureOut">
              <a:rPr lang="ru-RU" smtClean="0"/>
              <a:pPr/>
              <a:t>06.10.2020</a:t>
            </a:fld>
            <a:endParaRPr lang="ru-RU" dirty="0"/>
          </a:p>
        </p:txBody>
      </p:sp>
      <p:sp>
        <p:nvSpPr>
          <p:cNvPr id="9" name="Footer Placeholder 2"/>
          <p:cNvSpPr txBox="1">
            <a:spLocks/>
          </p:cNvSpPr>
          <p:nvPr userDrawn="1"/>
        </p:nvSpPr>
        <p:spPr>
          <a:xfrm>
            <a:off x="833965" y="6468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6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Скрипниченко В.О. Тверь.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2502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1D55-D39C-4F0A-9C4B-A0948FD9990A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A8FD-EFDD-4CB1-A65F-79F0791BBCE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1"/>
          <p:cNvSpPr txBox="1">
            <a:spLocks/>
          </p:cNvSpPr>
          <p:nvPr userDrawn="1"/>
        </p:nvSpPr>
        <p:spPr>
          <a:xfrm>
            <a:off x="6305870" y="6468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521D55-D39C-4F0A-9C4B-A0948FD9990A}" type="datetimeFigureOut">
              <a:rPr lang="ru-RU" smtClean="0"/>
              <a:pPr/>
              <a:t>06.10.2020</a:t>
            </a:fld>
            <a:endParaRPr lang="ru-RU" dirty="0"/>
          </a:p>
        </p:txBody>
      </p:sp>
      <p:sp>
        <p:nvSpPr>
          <p:cNvPr id="9" name="Footer Placeholder 2"/>
          <p:cNvSpPr txBox="1">
            <a:spLocks/>
          </p:cNvSpPr>
          <p:nvPr userDrawn="1"/>
        </p:nvSpPr>
        <p:spPr>
          <a:xfrm>
            <a:off x="833965" y="6468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6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Скрипниченко В.О. Тверь.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7976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1D55-D39C-4F0A-9C4B-A0948FD9990A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A8FD-EFDD-4CB1-A65F-79F0791BBCE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"/>
          <p:cNvSpPr txBox="1">
            <a:spLocks/>
          </p:cNvSpPr>
          <p:nvPr userDrawn="1"/>
        </p:nvSpPr>
        <p:spPr>
          <a:xfrm>
            <a:off x="6305870" y="6468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521D55-D39C-4F0A-9C4B-A0948FD9990A}" type="datetimeFigureOut">
              <a:rPr lang="ru-RU" smtClean="0"/>
              <a:pPr/>
              <a:t>06.10.2020</a:t>
            </a:fld>
            <a:endParaRPr lang="ru-RU" dirty="0"/>
          </a:p>
        </p:txBody>
      </p:sp>
      <p:sp>
        <p:nvSpPr>
          <p:cNvPr id="12" name="Footer Placeholder 2"/>
          <p:cNvSpPr txBox="1">
            <a:spLocks/>
          </p:cNvSpPr>
          <p:nvPr userDrawn="1"/>
        </p:nvSpPr>
        <p:spPr>
          <a:xfrm>
            <a:off x="833965" y="6468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6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Скрипниченко В.О. Тверь.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22651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1D55-D39C-4F0A-9C4B-A0948FD9990A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A8FD-EFDD-4CB1-A65F-79F0791BBCE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Date Placeholder 1"/>
          <p:cNvSpPr txBox="1">
            <a:spLocks/>
          </p:cNvSpPr>
          <p:nvPr userDrawn="1"/>
        </p:nvSpPr>
        <p:spPr>
          <a:xfrm>
            <a:off x="6305870" y="6468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521D55-D39C-4F0A-9C4B-A0948FD9990A}" type="datetimeFigureOut">
              <a:rPr lang="ru-RU" smtClean="0"/>
              <a:pPr/>
              <a:t>06.10.2020</a:t>
            </a:fld>
            <a:endParaRPr lang="ru-RU" dirty="0"/>
          </a:p>
        </p:txBody>
      </p:sp>
      <p:sp>
        <p:nvSpPr>
          <p:cNvPr id="8" name="Footer Placeholder 2"/>
          <p:cNvSpPr txBox="1">
            <a:spLocks/>
          </p:cNvSpPr>
          <p:nvPr userDrawn="1"/>
        </p:nvSpPr>
        <p:spPr>
          <a:xfrm>
            <a:off x="833965" y="6468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6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Скрипниченко В.О. Тверь.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58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1D55-D39C-4F0A-9C4B-A0948FD9990A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A8FD-EFDD-4CB1-A65F-79F0791BBCE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"/>
          <p:cNvSpPr txBox="1">
            <a:spLocks/>
          </p:cNvSpPr>
          <p:nvPr userDrawn="1"/>
        </p:nvSpPr>
        <p:spPr>
          <a:xfrm>
            <a:off x="6305870" y="6468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521D55-D39C-4F0A-9C4B-A0948FD9990A}" type="datetimeFigureOut">
              <a:rPr lang="ru-RU" smtClean="0"/>
              <a:pPr/>
              <a:t>06.10.2020</a:t>
            </a:fld>
            <a:endParaRPr lang="ru-RU" dirty="0"/>
          </a:p>
        </p:txBody>
      </p:sp>
      <p:sp>
        <p:nvSpPr>
          <p:cNvPr id="14" name="Footer Placeholder 2"/>
          <p:cNvSpPr txBox="1">
            <a:spLocks/>
          </p:cNvSpPr>
          <p:nvPr userDrawn="1"/>
        </p:nvSpPr>
        <p:spPr>
          <a:xfrm>
            <a:off x="833965" y="6468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6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Скрипниченко В.О. Тверь.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2325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1D55-D39C-4F0A-9C4B-A0948FD9990A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A8FD-EFDD-4CB1-A65F-79F0791BBCE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1"/>
          <p:cNvSpPr txBox="1">
            <a:spLocks/>
          </p:cNvSpPr>
          <p:nvPr userDrawn="1"/>
        </p:nvSpPr>
        <p:spPr>
          <a:xfrm>
            <a:off x="6305870" y="6468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521D55-D39C-4F0A-9C4B-A0948FD9990A}" type="datetimeFigureOut">
              <a:rPr lang="ru-RU" smtClean="0"/>
              <a:pPr/>
              <a:t>06.10.2020</a:t>
            </a:fld>
            <a:endParaRPr lang="ru-RU" dirty="0"/>
          </a:p>
        </p:txBody>
      </p:sp>
      <p:sp>
        <p:nvSpPr>
          <p:cNvPr id="10" name="Footer Placeholder 2"/>
          <p:cNvSpPr txBox="1">
            <a:spLocks/>
          </p:cNvSpPr>
          <p:nvPr userDrawn="1"/>
        </p:nvSpPr>
        <p:spPr>
          <a:xfrm>
            <a:off x="833965" y="6468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6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Скрипниченко В.О. Тверь.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7348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1D55-D39C-4F0A-9C4B-A0948FD9990A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A8FD-EFDD-4CB1-A65F-79F0791BBCE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1"/>
          <p:cNvSpPr txBox="1">
            <a:spLocks/>
          </p:cNvSpPr>
          <p:nvPr userDrawn="1"/>
        </p:nvSpPr>
        <p:spPr>
          <a:xfrm>
            <a:off x="6305870" y="6468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521D55-D39C-4F0A-9C4B-A0948FD9990A}" type="datetimeFigureOut">
              <a:rPr lang="ru-RU" smtClean="0"/>
              <a:pPr/>
              <a:t>06.10.2020</a:t>
            </a:fld>
            <a:endParaRPr lang="ru-RU" dirty="0"/>
          </a:p>
        </p:txBody>
      </p:sp>
      <p:sp>
        <p:nvSpPr>
          <p:cNvPr id="9" name="Footer Placeholder 2"/>
          <p:cNvSpPr txBox="1">
            <a:spLocks/>
          </p:cNvSpPr>
          <p:nvPr userDrawn="1"/>
        </p:nvSpPr>
        <p:spPr>
          <a:xfrm>
            <a:off x="833965" y="6468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6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Скрипниченко В.О. Тверь.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0625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 16.04.2020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Скрипниченко В.О. Тверь</a:t>
            </a:r>
          </a:p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A8FD-EFDD-4CB1-A65F-79F0791BBCE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1"/>
          <p:cNvSpPr txBox="1">
            <a:spLocks/>
          </p:cNvSpPr>
          <p:nvPr userDrawn="1"/>
        </p:nvSpPr>
        <p:spPr>
          <a:xfrm>
            <a:off x="6305870" y="6468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521D55-D39C-4F0A-9C4B-A0948FD9990A}" type="datetimeFigureOut">
              <a:rPr lang="ru-RU" smtClean="0"/>
              <a:pPr/>
              <a:t>06.10.2020</a:t>
            </a:fld>
            <a:endParaRPr lang="ru-RU" dirty="0"/>
          </a:p>
        </p:txBody>
      </p:sp>
      <p:sp>
        <p:nvSpPr>
          <p:cNvPr id="9" name="Footer Placeholder 2"/>
          <p:cNvSpPr txBox="1">
            <a:spLocks/>
          </p:cNvSpPr>
          <p:nvPr userDrawn="1"/>
        </p:nvSpPr>
        <p:spPr>
          <a:xfrm>
            <a:off x="833965" y="6468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6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Скрипниченко В.О. Тверь.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05589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1D55-D39C-4F0A-9C4B-A0948FD9990A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Скрипниченко В.О. Тверь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A8FD-EFDD-4CB1-A65F-79F0791BB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274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1D55-D39C-4F0A-9C4B-A0948FD9990A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Скрипниченко В.О. Тверь</a:t>
            </a:r>
          </a:p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A8FD-EFDD-4CB1-A65F-79F0791BBCEC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5052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1D55-D39C-4F0A-9C4B-A0948FD9990A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Скрипниченко В.О. Тверь</a:t>
            </a:r>
          </a:p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A8FD-EFDD-4CB1-A65F-79F0791BB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9240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1D55-D39C-4F0A-9C4B-A0948FD9990A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Скрипниченко В.О. Тверь</a:t>
            </a:r>
          </a:p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A8FD-EFDD-4CB1-A65F-79F0791BBCEC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9447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1D55-D39C-4F0A-9C4B-A0948FD9990A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A8FD-EFDD-4CB1-A65F-79F0791BBCE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694521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05870" y="6468533"/>
            <a:ext cx="1148283" cy="27940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10521D55-D39C-4F0A-9C4B-A0948FD9990A}" type="datetimeFigureOut">
              <a:rPr lang="ru-RU" smtClean="0"/>
              <a:pPr/>
              <a:t>06.10.2020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965" y="6468533"/>
            <a:ext cx="5104667" cy="27940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Скрипниченко В.О. Тверь.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A8FD-EFDD-4CB1-A65F-79F0791BB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460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1D55-D39C-4F0A-9C4B-A0948FD9990A}" type="datetimeFigureOut">
              <a:rPr lang="ru-RU" smtClean="0"/>
              <a:t>06.10.2020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Скрипниченко В.О. Тверь</a:t>
            </a:r>
          </a:p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A8FD-EFDD-4CB1-A65F-79F0791BBCE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1"/>
          <p:cNvSpPr txBox="1">
            <a:spLocks/>
          </p:cNvSpPr>
          <p:nvPr userDrawn="1"/>
        </p:nvSpPr>
        <p:spPr>
          <a:xfrm>
            <a:off x="6305870" y="6468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521D55-D39C-4F0A-9C4B-A0948FD9990A}" type="datetimeFigureOut">
              <a:rPr lang="ru-RU" smtClean="0"/>
              <a:pPr/>
              <a:t>06.10.2020</a:t>
            </a:fld>
            <a:endParaRPr lang="ru-RU" dirty="0"/>
          </a:p>
        </p:txBody>
      </p:sp>
      <p:sp>
        <p:nvSpPr>
          <p:cNvPr id="10" name="Footer Placeholder 2"/>
          <p:cNvSpPr txBox="1">
            <a:spLocks/>
          </p:cNvSpPr>
          <p:nvPr userDrawn="1"/>
        </p:nvSpPr>
        <p:spPr>
          <a:xfrm>
            <a:off x="833965" y="6468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6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Скрипниченко В.О. Тверь.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489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1D55-D39C-4F0A-9C4B-A0948FD9990A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A8FD-EFDD-4CB1-A65F-79F0791BBCE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Date Placeholder 1"/>
          <p:cNvSpPr txBox="1">
            <a:spLocks/>
          </p:cNvSpPr>
          <p:nvPr userDrawn="1"/>
        </p:nvSpPr>
        <p:spPr>
          <a:xfrm>
            <a:off x="6305870" y="6468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521D55-D39C-4F0A-9C4B-A0948FD9990A}" type="datetimeFigureOut">
              <a:rPr lang="ru-RU" smtClean="0"/>
              <a:pPr/>
              <a:t>06.10.2020</a:t>
            </a:fld>
            <a:endParaRPr lang="ru-RU" dirty="0"/>
          </a:p>
        </p:txBody>
      </p:sp>
      <p:sp>
        <p:nvSpPr>
          <p:cNvPr id="9" name="Footer Placeholder 2"/>
          <p:cNvSpPr txBox="1">
            <a:spLocks/>
          </p:cNvSpPr>
          <p:nvPr userDrawn="1"/>
        </p:nvSpPr>
        <p:spPr>
          <a:xfrm>
            <a:off x="833965" y="6468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6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Скрипниченко В.О. Тверь.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53934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521D55-D39C-4F0A-9C4B-A0948FD9990A}" type="datetimeFigureOut">
              <a:rPr lang="ru-RU" smtClean="0"/>
              <a:t>06.10.2020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ru-RU" dirty="0" smtClean="0"/>
              <a:t>Скрипниченко В.О. Тверь</a:t>
            </a:r>
          </a:p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AEA8FD-EFDD-4CB1-A65F-79F0791BBCE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Date Placeholder 1"/>
          <p:cNvSpPr txBox="1">
            <a:spLocks/>
          </p:cNvSpPr>
          <p:nvPr userDrawn="1"/>
        </p:nvSpPr>
        <p:spPr>
          <a:xfrm>
            <a:off x="6305870" y="6468533"/>
            <a:ext cx="1148283" cy="2794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521D55-D39C-4F0A-9C4B-A0948FD9990A}" type="datetimeFigureOut">
              <a:rPr lang="ru-RU" smtClean="0"/>
              <a:pPr/>
              <a:t>06.10.2020</a:t>
            </a:fld>
            <a:endParaRPr lang="ru-RU" dirty="0"/>
          </a:p>
        </p:txBody>
      </p:sp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833965" y="6468533"/>
            <a:ext cx="5104667" cy="2794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Скрипниченко В.О. Тверь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5537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Чередование гласных в корне</a:t>
            </a:r>
            <a:endParaRPr lang="ru-RU" dirty="0"/>
          </a:p>
        </p:txBody>
      </p:sp>
      <p:pic>
        <p:nvPicPr>
          <p:cNvPr id="2050" name="Picture 2" descr="https://avatars.mds.yandex.net/get-pdb/906476/8e429de4-dabc-44cb-ae23-845efb09cbaa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83" y="4080337"/>
            <a:ext cx="2117101" cy="1633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f0.pngfuel.com/png/462/519/book-pencils-ruler-and-pencil-sharpener-vector-art-png-clip-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479" l="0" r="100000">
                        <a14:foregroundMark x1="59890" y1="56019" x2="67802" y2="48531"/>
                        <a14:foregroundMark x1="27143" y1="7678" x2="37802" y2="8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8094">
            <a:off x="6564785" y="881501"/>
            <a:ext cx="1604985" cy="1860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2232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3937" y="778491"/>
            <a:ext cx="7929562" cy="65405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Раст</a:t>
            </a:r>
            <a:r>
              <a:rPr lang="ru-RU" dirty="0">
                <a:solidFill>
                  <a:schemeClr val="bg1"/>
                </a:solidFill>
              </a:rPr>
              <a:t>-</a:t>
            </a:r>
            <a:r>
              <a:rPr lang="ru-RU" dirty="0" err="1">
                <a:solidFill>
                  <a:schemeClr val="bg1"/>
                </a:solidFill>
              </a:rPr>
              <a:t>ращ</a:t>
            </a:r>
            <a:r>
              <a:rPr lang="ru-RU" dirty="0">
                <a:solidFill>
                  <a:schemeClr val="bg1"/>
                </a:solidFill>
              </a:rPr>
              <a:t>-рос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3937" y="1432541"/>
            <a:ext cx="7929562" cy="284548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4000" dirty="0" err="1" smtClean="0"/>
              <a:t>Ра</a:t>
            </a:r>
            <a:r>
              <a:rPr lang="ru-RU" sz="4000" dirty="0" err="1" smtClean="0">
                <a:solidFill>
                  <a:srgbClr val="0070C0"/>
                </a:solidFill>
              </a:rPr>
              <a:t>ст</a:t>
            </a:r>
            <a:r>
              <a:rPr lang="ru-RU" sz="4000" dirty="0" smtClean="0"/>
              <a:t>-</a:t>
            </a:r>
            <a:r>
              <a:rPr lang="ru-RU" sz="4000" dirty="0" err="1" smtClean="0"/>
              <a:t>ра</a:t>
            </a:r>
            <a:r>
              <a:rPr lang="ru-RU" sz="4000" dirty="0" err="1" smtClean="0">
                <a:solidFill>
                  <a:srgbClr val="0070C0"/>
                </a:solidFill>
              </a:rPr>
              <a:t>щ</a:t>
            </a:r>
            <a:r>
              <a:rPr lang="ru-RU" sz="4000" dirty="0" smtClean="0"/>
              <a:t>-ро</a:t>
            </a:r>
            <a:r>
              <a:rPr lang="ru-RU" sz="4000" dirty="0" smtClean="0">
                <a:solidFill>
                  <a:srgbClr val="0070C0"/>
                </a:solidFill>
              </a:rPr>
              <a:t>с</a:t>
            </a:r>
            <a:endParaRPr lang="ru-RU" sz="4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Например</a:t>
            </a:r>
            <a:r>
              <a:rPr lang="ru-RU" sz="3600" dirty="0">
                <a:solidFill>
                  <a:srgbClr val="002060"/>
                </a:solidFill>
              </a:rPr>
              <a:t>: </a:t>
            </a:r>
            <a:r>
              <a:rPr lang="ru-RU" sz="3600" dirty="0" smtClean="0">
                <a:solidFill>
                  <a:schemeClr val="tx1"/>
                </a:solidFill>
              </a:rPr>
              <a:t>р</a:t>
            </a:r>
            <a:r>
              <a:rPr lang="ru-RU" sz="3600" dirty="0" smtClean="0">
                <a:solidFill>
                  <a:srgbClr val="C00000"/>
                </a:solidFill>
              </a:rPr>
              <a:t>а</a:t>
            </a:r>
            <a:r>
              <a:rPr lang="ru-RU" sz="3600" dirty="0" smtClean="0">
                <a:solidFill>
                  <a:srgbClr val="0070C0"/>
                </a:solidFill>
              </a:rPr>
              <a:t>ст</a:t>
            </a:r>
            <a:r>
              <a:rPr lang="ru-RU" sz="3600" dirty="0" smtClean="0">
                <a:solidFill>
                  <a:schemeClr val="tx1"/>
                </a:solidFill>
              </a:rPr>
              <a:t>и, р</a:t>
            </a:r>
            <a:r>
              <a:rPr lang="ru-RU" sz="3600" dirty="0" smtClean="0">
                <a:solidFill>
                  <a:srgbClr val="C00000"/>
                </a:solidFill>
              </a:rPr>
              <a:t>а</a:t>
            </a:r>
            <a:r>
              <a:rPr lang="ru-RU" sz="3600" dirty="0" smtClean="0">
                <a:solidFill>
                  <a:srgbClr val="0070C0"/>
                </a:solidFill>
              </a:rPr>
              <a:t>ст</a:t>
            </a:r>
            <a:r>
              <a:rPr lang="ru-RU" sz="3600" dirty="0" smtClean="0">
                <a:solidFill>
                  <a:schemeClr val="tx1"/>
                </a:solidFill>
              </a:rPr>
              <a:t>ение, выр</a:t>
            </a:r>
            <a:r>
              <a:rPr lang="ru-RU" sz="3600" dirty="0" smtClean="0">
                <a:solidFill>
                  <a:srgbClr val="C00000"/>
                </a:solidFill>
              </a:rPr>
              <a:t>а</a:t>
            </a:r>
            <a:r>
              <a:rPr lang="ru-RU" sz="3600" dirty="0" smtClean="0">
                <a:solidFill>
                  <a:srgbClr val="0070C0"/>
                </a:solidFill>
              </a:rPr>
              <a:t>щ</a:t>
            </a:r>
            <a:r>
              <a:rPr lang="ru-RU" sz="3600" dirty="0" smtClean="0">
                <a:solidFill>
                  <a:schemeClr val="tx1"/>
                </a:solidFill>
              </a:rPr>
              <a:t>ивать, нар</a:t>
            </a:r>
            <a:r>
              <a:rPr lang="ru-RU" sz="3600" dirty="0" smtClean="0">
                <a:solidFill>
                  <a:srgbClr val="C00000"/>
                </a:solidFill>
              </a:rPr>
              <a:t>а</a:t>
            </a:r>
            <a:r>
              <a:rPr lang="ru-RU" sz="3600" dirty="0" smtClean="0">
                <a:solidFill>
                  <a:srgbClr val="0070C0"/>
                </a:solidFill>
              </a:rPr>
              <a:t>щ</a:t>
            </a:r>
            <a:r>
              <a:rPr lang="ru-RU" sz="3600" dirty="0" smtClean="0">
                <a:solidFill>
                  <a:schemeClr val="tx1"/>
                </a:solidFill>
              </a:rPr>
              <a:t>ение – выр</a:t>
            </a:r>
            <a:r>
              <a:rPr lang="ru-RU" sz="3600" dirty="0" smtClean="0">
                <a:solidFill>
                  <a:srgbClr val="C00000"/>
                </a:solidFill>
              </a:rPr>
              <a:t>о</a:t>
            </a:r>
            <a:r>
              <a:rPr lang="ru-RU" sz="3600" dirty="0" smtClean="0">
                <a:solidFill>
                  <a:srgbClr val="0070C0"/>
                </a:solidFill>
              </a:rPr>
              <a:t>с</a:t>
            </a:r>
            <a:r>
              <a:rPr lang="ru-RU" sz="3600" dirty="0" smtClean="0">
                <a:solidFill>
                  <a:schemeClr val="tx1"/>
                </a:solidFill>
              </a:rPr>
              <a:t>ший, зар</a:t>
            </a:r>
            <a:r>
              <a:rPr lang="ru-RU" sz="3600" dirty="0" smtClean="0">
                <a:solidFill>
                  <a:srgbClr val="C00000"/>
                </a:solidFill>
              </a:rPr>
              <a:t>о</a:t>
            </a:r>
            <a:r>
              <a:rPr lang="ru-RU" sz="3600" dirty="0" smtClean="0">
                <a:solidFill>
                  <a:srgbClr val="0070C0"/>
                </a:solidFill>
              </a:rPr>
              <a:t>с</a:t>
            </a:r>
            <a:r>
              <a:rPr lang="ru-RU" sz="3600" dirty="0" smtClean="0">
                <a:solidFill>
                  <a:schemeClr val="tx1"/>
                </a:solidFill>
              </a:rPr>
              <a:t>ли, пор</a:t>
            </a:r>
            <a:r>
              <a:rPr lang="ru-RU" sz="3600" dirty="0" smtClean="0">
                <a:solidFill>
                  <a:srgbClr val="C00000"/>
                </a:solidFill>
              </a:rPr>
              <a:t>о</a:t>
            </a:r>
            <a:r>
              <a:rPr lang="ru-RU" sz="3600" dirty="0" smtClean="0">
                <a:solidFill>
                  <a:srgbClr val="0070C0"/>
                </a:solidFill>
              </a:rPr>
              <a:t>с</a:t>
            </a:r>
            <a:r>
              <a:rPr lang="ru-RU" sz="3600" dirty="0" smtClean="0">
                <a:solidFill>
                  <a:schemeClr val="tx1"/>
                </a:solidFill>
              </a:rPr>
              <a:t>ль.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13937" y="3925827"/>
            <a:ext cx="7629311" cy="22020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dirty="0">
                <a:solidFill>
                  <a:srgbClr val="C00000"/>
                </a:solidFill>
              </a:rPr>
              <a:t>Исключения</a:t>
            </a:r>
            <a:r>
              <a:rPr lang="ru-RU" sz="4000" dirty="0"/>
              <a:t>: </a:t>
            </a:r>
            <a:r>
              <a:rPr lang="ru-RU" sz="3200" dirty="0" smtClean="0">
                <a:solidFill>
                  <a:schemeClr val="tx1"/>
                </a:solidFill>
              </a:rPr>
              <a:t>Ростов</a:t>
            </a:r>
            <a:r>
              <a:rPr lang="ru-RU" sz="3200" dirty="0">
                <a:solidFill>
                  <a:schemeClr val="tx1"/>
                </a:solidFill>
              </a:rPr>
              <a:t>, Ростислав, росток, ростовщик, </a:t>
            </a:r>
            <a:r>
              <a:rPr lang="ru-RU" sz="3200" dirty="0" smtClean="0">
                <a:solidFill>
                  <a:schemeClr val="tx1"/>
                </a:solidFill>
              </a:rPr>
              <a:t>выросток, отрасль + производные от этих слов</a:t>
            </a:r>
            <a:r>
              <a:rPr lang="ru-RU" sz="3200" dirty="0" smtClean="0"/>
              <a:t>. Подр</a:t>
            </a:r>
            <a:r>
              <a:rPr lang="ru-RU" sz="3200" dirty="0" smtClean="0">
                <a:solidFill>
                  <a:srgbClr val="C00000"/>
                </a:solidFill>
              </a:rPr>
              <a:t>о</a:t>
            </a:r>
            <a:r>
              <a:rPr lang="ru-RU" sz="3200" dirty="0" smtClean="0"/>
              <a:t>стковый </a:t>
            </a:r>
            <a:r>
              <a:rPr lang="en-US" sz="3200" dirty="0" smtClean="0">
                <a:sym typeface="Wingdings" panose="05000000000000000000" pitchFamily="2" charset="2"/>
              </a:rPr>
              <a:t> </a:t>
            </a:r>
            <a:r>
              <a:rPr lang="ru-RU" sz="3200" dirty="0" smtClean="0">
                <a:sym typeface="Wingdings" panose="05000000000000000000" pitchFamily="2" charset="2"/>
              </a:rPr>
              <a:t>от «подросток».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398964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3937" y="778491"/>
            <a:ext cx="7929562" cy="65405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Скак-</a:t>
            </a:r>
            <a:r>
              <a:rPr lang="ru-RU" dirty="0" err="1">
                <a:solidFill>
                  <a:schemeClr val="bg1"/>
                </a:solidFill>
              </a:rPr>
              <a:t>скоч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3937" y="1630980"/>
            <a:ext cx="7929562" cy="284548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4000" dirty="0"/>
              <a:t>Ска</a:t>
            </a:r>
            <a:r>
              <a:rPr lang="ru-RU" sz="4000" dirty="0">
                <a:solidFill>
                  <a:srgbClr val="0070C0"/>
                </a:solidFill>
              </a:rPr>
              <a:t>к</a:t>
            </a:r>
            <a:r>
              <a:rPr lang="ru-RU" sz="4000" dirty="0"/>
              <a:t>-</a:t>
            </a:r>
            <a:r>
              <a:rPr lang="ru-RU" sz="4000" dirty="0" err="1"/>
              <a:t>ско</a:t>
            </a:r>
            <a:r>
              <a:rPr lang="ru-RU" sz="4000" dirty="0" err="1">
                <a:solidFill>
                  <a:srgbClr val="0070C0"/>
                </a:solidFill>
              </a:rPr>
              <a:t>ч</a:t>
            </a:r>
            <a:endParaRPr lang="ru-RU" sz="4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Например</a:t>
            </a:r>
            <a:r>
              <a:rPr lang="ru-RU" sz="4000" dirty="0">
                <a:solidFill>
                  <a:srgbClr val="002060"/>
                </a:solidFill>
              </a:rPr>
              <a:t>: </a:t>
            </a:r>
            <a:r>
              <a:rPr lang="ru-RU" sz="4000" dirty="0" smtClean="0">
                <a:solidFill>
                  <a:schemeClr val="tx1"/>
                </a:solidFill>
              </a:rPr>
              <a:t>ск</a:t>
            </a:r>
            <a:r>
              <a:rPr lang="ru-RU" sz="4000" dirty="0" smtClean="0">
                <a:solidFill>
                  <a:srgbClr val="C00000"/>
                </a:solidFill>
              </a:rPr>
              <a:t>а</a:t>
            </a:r>
            <a:r>
              <a:rPr lang="ru-RU" sz="4000" dirty="0" smtClean="0">
                <a:solidFill>
                  <a:srgbClr val="0070C0"/>
                </a:solidFill>
              </a:rPr>
              <a:t>к</a:t>
            </a:r>
            <a:r>
              <a:rPr lang="ru-RU" sz="4000" dirty="0" smtClean="0">
                <a:solidFill>
                  <a:schemeClr val="tx1"/>
                </a:solidFill>
              </a:rPr>
              <a:t>ать</a:t>
            </a:r>
            <a:r>
              <a:rPr lang="ru-RU" sz="4000" dirty="0">
                <a:solidFill>
                  <a:schemeClr val="tx1"/>
                </a:solidFill>
              </a:rPr>
              <a:t>, проск</a:t>
            </a:r>
            <a:r>
              <a:rPr lang="ru-RU" sz="4000" dirty="0">
                <a:solidFill>
                  <a:srgbClr val="C00000"/>
                </a:solidFill>
              </a:rPr>
              <a:t>а</a:t>
            </a:r>
            <a:r>
              <a:rPr lang="ru-RU" sz="4000" dirty="0">
                <a:solidFill>
                  <a:srgbClr val="0070C0"/>
                </a:solidFill>
              </a:rPr>
              <a:t>к</a:t>
            </a:r>
            <a:r>
              <a:rPr lang="ru-RU" sz="4000" dirty="0">
                <a:solidFill>
                  <a:schemeClr val="tx1"/>
                </a:solidFill>
              </a:rPr>
              <a:t>ать, на ск</a:t>
            </a:r>
            <a:r>
              <a:rPr lang="ru-RU" sz="4000" dirty="0">
                <a:solidFill>
                  <a:srgbClr val="C00000"/>
                </a:solidFill>
              </a:rPr>
              <a:t>а</a:t>
            </a:r>
            <a:r>
              <a:rPr lang="ru-RU" sz="4000" dirty="0">
                <a:solidFill>
                  <a:srgbClr val="0070C0"/>
                </a:solidFill>
              </a:rPr>
              <a:t>к</a:t>
            </a:r>
            <a:r>
              <a:rPr lang="ru-RU" sz="4000" dirty="0">
                <a:solidFill>
                  <a:schemeClr val="tx1"/>
                </a:solidFill>
              </a:rPr>
              <a:t>у – выск</a:t>
            </a:r>
            <a:r>
              <a:rPr lang="ru-RU" sz="4000" dirty="0">
                <a:solidFill>
                  <a:srgbClr val="C00000"/>
                </a:solidFill>
              </a:rPr>
              <a:t>о</a:t>
            </a:r>
            <a:r>
              <a:rPr lang="ru-RU" sz="4000" dirty="0">
                <a:solidFill>
                  <a:srgbClr val="0070C0"/>
                </a:solidFill>
              </a:rPr>
              <a:t>ч</a:t>
            </a:r>
            <a:r>
              <a:rPr lang="ru-RU" sz="4000" dirty="0">
                <a:solidFill>
                  <a:schemeClr val="tx1"/>
                </a:solidFill>
              </a:rPr>
              <a:t>ка, заск</a:t>
            </a:r>
            <a:r>
              <a:rPr lang="ru-RU" sz="4000" dirty="0">
                <a:solidFill>
                  <a:srgbClr val="C00000"/>
                </a:solidFill>
              </a:rPr>
              <a:t>о</a:t>
            </a:r>
            <a:r>
              <a:rPr lang="ru-RU" sz="4000" dirty="0">
                <a:solidFill>
                  <a:srgbClr val="0070C0"/>
                </a:solidFill>
              </a:rPr>
              <a:t>ч</a:t>
            </a:r>
            <a:r>
              <a:rPr lang="ru-RU" sz="4000" dirty="0">
                <a:solidFill>
                  <a:schemeClr val="tx1"/>
                </a:solidFill>
              </a:rPr>
              <a:t>ить, выск</a:t>
            </a:r>
            <a:r>
              <a:rPr lang="ru-RU" sz="4000" dirty="0">
                <a:solidFill>
                  <a:srgbClr val="C00000"/>
                </a:solidFill>
              </a:rPr>
              <a:t>о</a:t>
            </a:r>
            <a:r>
              <a:rPr lang="ru-RU" sz="4000" dirty="0">
                <a:solidFill>
                  <a:srgbClr val="0070C0"/>
                </a:solidFill>
              </a:rPr>
              <a:t>ч</a:t>
            </a:r>
            <a:r>
              <a:rPr lang="ru-RU" sz="4000" dirty="0">
                <a:solidFill>
                  <a:schemeClr val="tx1"/>
                </a:solidFill>
              </a:rPr>
              <a:t>ить.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13937" y="4347359"/>
            <a:ext cx="7629311" cy="13983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dirty="0">
                <a:solidFill>
                  <a:srgbClr val="C00000"/>
                </a:solidFill>
              </a:rPr>
              <a:t>Исключения</a:t>
            </a:r>
            <a:r>
              <a:rPr lang="ru-RU" sz="4400" dirty="0"/>
              <a:t>: </a:t>
            </a:r>
            <a:r>
              <a:rPr lang="ru-RU" sz="3600" b="1" dirty="0" smtClean="0"/>
              <a:t>ск</a:t>
            </a:r>
            <a:r>
              <a:rPr lang="ru-RU" sz="3600" b="1" dirty="0" smtClean="0">
                <a:solidFill>
                  <a:srgbClr val="C00000"/>
                </a:solidFill>
              </a:rPr>
              <a:t>а</a:t>
            </a:r>
            <a:r>
              <a:rPr lang="ru-RU" sz="3600" b="1" dirty="0" smtClean="0"/>
              <a:t>чу,</a:t>
            </a:r>
            <a:r>
              <a:rPr lang="ru-RU" sz="3600" b="1" dirty="0"/>
              <a:t> </a:t>
            </a:r>
            <a:r>
              <a:rPr lang="ru-RU" sz="3600" b="1" dirty="0" smtClean="0"/>
              <a:t>ск</a:t>
            </a:r>
            <a:r>
              <a:rPr lang="ru-RU" sz="3600" b="1" dirty="0" smtClean="0">
                <a:solidFill>
                  <a:srgbClr val="C00000"/>
                </a:solidFill>
              </a:rPr>
              <a:t>а</a:t>
            </a:r>
            <a:r>
              <a:rPr lang="ru-RU" sz="3600" b="1" dirty="0" smtClean="0"/>
              <a:t>чи, </a:t>
            </a:r>
            <a:r>
              <a:rPr lang="ru-RU" sz="3600" b="1" dirty="0" smtClean="0"/>
              <a:t>ск</a:t>
            </a:r>
            <a:r>
              <a:rPr lang="ru-RU" sz="3600" b="1" dirty="0" smtClean="0">
                <a:solidFill>
                  <a:srgbClr val="C00000"/>
                </a:solidFill>
              </a:rPr>
              <a:t>а</a:t>
            </a:r>
            <a:r>
              <a:rPr lang="ru-RU" sz="3600" b="1" dirty="0" smtClean="0"/>
              <a:t>чок.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1002274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3937" y="778491"/>
            <a:ext cx="7929562" cy="65405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Лаг-лож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3937" y="1630980"/>
            <a:ext cx="7929562" cy="284548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4000" dirty="0"/>
              <a:t>Ла</a:t>
            </a:r>
            <a:r>
              <a:rPr lang="ru-RU" sz="4000" dirty="0">
                <a:solidFill>
                  <a:srgbClr val="0070C0"/>
                </a:solidFill>
              </a:rPr>
              <a:t>г</a:t>
            </a:r>
            <a:r>
              <a:rPr lang="ru-RU" sz="4000" dirty="0"/>
              <a:t>-ло</a:t>
            </a:r>
            <a:r>
              <a:rPr lang="ru-RU" sz="4000" dirty="0">
                <a:solidFill>
                  <a:srgbClr val="0070C0"/>
                </a:solidFill>
              </a:rPr>
              <a:t>ж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Например</a:t>
            </a:r>
            <a:r>
              <a:rPr lang="ru-RU" sz="4000" dirty="0">
                <a:solidFill>
                  <a:srgbClr val="002060"/>
                </a:solidFill>
              </a:rPr>
              <a:t>: </a:t>
            </a:r>
            <a:r>
              <a:rPr lang="ru-RU" sz="4000" dirty="0" smtClean="0">
                <a:solidFill>
                  <a:schemeClr val="tx1"/>
                </a:solidFill>
              </a:rPr>
              <a:t>сл</a:t>
            </a:r>
            <a:r>
              <a:rPr lang="ru-RU" sz="4000" dirty="0" smtClean="0">
                <a:solidFill>
                  <a:srgbClr val="C00000"/>
                </a:solidFill>
              </a:rPr>
              <a:t>а</a:t>
            </a:r>
            <a:r>
              <a:rPr lang="ru-RU" sz="4000" dirty="0" smtClean="0">
                <a:solidFill>
                  <a:srgbClr val="0070C0"/>
                </a:solidFill>
              </a:rPr>
              <a:t>г</a:t>
            </a:r>
            <a:r>
              <a:rPr lang="ru-RU" sz="4000" dirty="0" smtClean="0">
                <a:solidFill>
                  <a:schemeClr val="tx1"/>
                </a:solidFill>
              </a:rPr>
              <a:t>аемое</a:t>
            </a:r>
            <a:r>
              <a:rPr lang="ru-RU" sz="4000" dirty="0">
                <a:solidFill>
                  <a:schemeClr val="tx1"/>
                </a:solidFill>
              </a:rPr>
              <a:t>, пол</a:t>
            </a:r>
            <a:r>
              <a:rPr lang="ru-RU" sz="4000" dirty="0">
                <a:solidFill>
                  <a:srgbClr val="C00000"/>
                </a:solidFill>
              </a:rPr>
              <a:t>а</a:t>
            </a:r>
            <a:r>
              <a:rPr lang="ru-RU" sz="4000" dirty="0">
                <a:solidFill>
                  <a:srgbClr val="0070C0"/>
                </a:solidFill>
              </a:rPr>
              <a:t>г</a:t>
            </a:r>
            <a:r>
              <a:rPr lang="ru-RU" sz="4000" dirty="0">
                <a:solidFill>
                  <a:schemeClr val="tx1"/>
                </a:solidFill>
              </a:rPr>
              <a:t>ать, разл</a:t>
            </a:r>
            <a:r>
              <a:rPr lang="ru-RU" sz="4000" dirty="0">
                <a:solidFill>
                  <a:srgbClr val="C00000"/>
                </a:solidFill>
              </a:rPr>
              <a:t>а</a:t>
            </a:r>
            <a:r>
              <a:rPr lang="ru-RU" sz="4000" dirty="0">
                <a:solidFill>
                  <a:srgbClr val="0070C0"/>
                </a:solidFill>
              </a:rPr>
              <a:t>г</a:t>
            </a:r>
            <a:r>
              <a:rPr lang="ru-RU" sz="4000" dirty="0">
                <a:solidFill>
                  <a:schemeClr val="tx1"/>
                </a:solidFill>
              </a:rPr>
              <a:t>ать – сл</a:t>
            </a:r>
            <a:r>
              <a:rPr lang="ru-RU" sz="4000" dirty="0">
                <a:solidFill>
                  <a:srgbClr val="C00000"/>
                </a:solidFill>
              </a:rPr>
              <a:t>о</a:t>
            </a:r>
            <a:r>
              <a:rPr lang="ru-RU" sz="4000" dirty="0">
                <a:solidFill>
                  <a:srgbClr val="0070C0"/>
                </a:solidFill>
              </a:rPr>
              <a:t>ж</a:t>
            </a:r>
            <a:r>
              <a:rPr lang="ru-RU" sz="4000" dirty="0">
                <a:solidFill>
                  <a:schemeClr val="tx1"/>
                </a:solidFill>
              </a:rPr>
              <a:t>ить, пол</a:t>
            </a:r>
            <a:r>
              <a:rPr lang="ru-RU" sz="4000" dirty="0">
                <a:solidFill>
                  <a:srgbClr val="C00000"/>
                </a:solidFill>
              </a:rPr>
              <a:t>о</a:t>
            </a:r>
            <a:r>
              <a:rPr lang="ru-RU" sz="4000" dirty="0">
                <a:solidFill>
                  <a:srgbClr val="0070C0"/>
                </a:solidFill>
              </a:rPr>
              <a:t>ж</a:t>
            </a:r>
            <a:r>
              <a:rPr lang="ru-RU" sz="4000" dirty="0">
                <a:solidFill>
                  <a:schemeClr val="tx1"/>
                </a:solidFill>
              </a:rPr>
              <a:t>ить, разл</a:t>
            </a:r>
            <a:r>
              <a:rPr lang="ru-RU" sz="4000" dirty="0">
                <a:solidFill>
                  <a:srgbClr val="C00000"/>
                </a:solidFill>
              </a:rPr>
              <a:t>о</a:t>
            </a:r>
            <a:r>
              <a:rPr lang="ru-RU" sz="4000" dirty="0">
                <a:solidFill>
                  <a:srgbClr val="0070C0"/>
                </a:solidFill>
              </a:rPr>
              <a:t>ж</a:t>
            </a:r>
            <a:r>
              <a:rPr lang="ru-RU" sz="4000" dirty="0">
                <a:solidFill>
                  <a:schemeClr val="tx1"/>
                </a:solidFill>
              </a:rPr>
              <a:t>ить.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13937" y="4347359"/>
            <a:ext cx="7629311" cy="13983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dirty="0">
                <a:solidFill>
                  <a:srgbClr val="C00000"/>
                </a:solidFill>
              </a:rPr>
              <a:t>Исключения</a:t>
            </a:r>
            <a:r>
              <a:rPr lang="ru-RU" sz="4400" dirty="0"/>
              <a:t>: </a:t>
            </a:r>
            <a:r>
              <a:rPr lang="ru-RU" sz="3600" dirty="0" err="1" smtClean="0"/>
              <a:t>по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́</a:t>
            </a:r>
            <a:r>
              <a:rPr lang="ru-RU" sz="3600" dirty="0" err="1" smtClean="0"/>
              <a:t>л</a:t>
            </a:r>
            <a:r>
              <a:rPr lang="ru-RU" sz="3600" dirty="0" err="1" smtClean="0">
                <a:solidFill>
                  <a:srgbClr val="C00000"/>
                </a:solidFill>
              </a:rPr>
              <a:t>о</a:t>
            </a:r>
            <a:r>
              <a:rPr lang="ru-RU" sz="3600" dirty="0" err="1" smtClean="0"/>
              <a:t>г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74932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3937" y="778491"/>
            <a:ext cx="7929562" cy="654050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3. Суффикс </a:t>
            </a:r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ru-RU" dirty="0">
                <a:solidFill>
                  <a:schemeClr val="bg1"/>
                </a:solidFill>
              </a:rPr>
              <a:t>а- после корня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3937" y="1432542"/>
            <a:ext cx="3480391" cy="476354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4200" dirty="0" err="1" smtClean="0"/>
              <a:t>Кас</a:t>
            </a:r>
            <a:r>
              <a:rPr lang="ru-RU" sz="4200" dirty="0" smtClean="0"/>
              <a:t>-кос</a:t>
            </a:r>
            <a:endParaRPr lang="ru-RU" sz="4200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4200" dirty="0"/>
              <a:t>A(</a:t>
            </a:r>
            <a:r>
              <a:rPr lang="ru-RU" sz="4200" dirty="0"/>
              <a:t>Я)/им(ин</a:t>
            </a:r>
            <a:r>
              <a:rPr lang="ru-RU" sz="4200" dirty="0" smtClean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200" dirty="0" smtClean="0"/>
              <a:t>Жег-жиг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200" dirty="0" smtClean="0">
                <a:solidFill>
                  <a:schemeClr val="tx1"/>
                </a:solidFill>
              </a:rPr>
              <a:t>Стел-</a:t>
            </a:r>
            <a:r>
              <a:rPr lang="ru-RU" sz="4200" dirty="0" err="1" smtClean="0">
                <a:solidFill>
                  <a:schemeClr val="tx1"/>
                </a:solidFill>
              </a:rPr>
              <a:t>стил</a:t>
            </a:r>
            <a:endParaRPr lang="ru-RU" sz="42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4200" dirty="0" smtClean="0">
                <a:solidFill>
                  <a:schemeClr val="tx1"/>
                </a:solidFill>
              </a:rPr>
              <a:t>Чет-</a:t>
            </a:r>
            <a:r>
              <a:rPr lang="ru-RU" sz="4200" dirty="0" err="1" smtClean="0">
                <a:solidFill>
                  <a:schemeClr val="tx1"/>
                </a:solidFill>
              </a:rPr>
              <a:t>чит</a:t>
            </a:r>
            <a:endParaRPr lang="ru-RU" sz="42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4200" dirty="0" err="1" smtClean="0">
                <a:solidFill>
                  <a:schemeClr val="tx1"/>
                </a:solidFill>
              </a:rPr>
              <a:t>Блест-блист</a:t>
            </a:r>
            <a:endParaRPr lang="ru-RU" sz="4200" dirty="0" smtClean="0">
              <a:solidFill>
                <a:schemeClr val="tx1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778780" y="1733266"/>
            <a:ext cx="3480391" cy="4503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sz="4200" dirty="0" err="1" smtClean="0"/>
              <a:t>Бер-бир</a:t>
            </a:r>
            <a:endParaRPr lang="ru-RU" sz="4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4200" dirty="0" smtClean="0">
                <a:solidFill>
                  <a:schemeClr val="tx1"/>
                </a:solidFill>
              </a:rPr>
              <a:t>Пер-пир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200" dirty="0" smtClean="0">
                <a:solidFill>
                  <a:schemeClr val="tx1"/>
                </a:solidFill>
              </a:rPr>
              <a:t>Дер-</a:t>
            </a:r>
            <a:r>
              <a:rPr lang="ru-RU" sz="4200" dirty="0" err="1" smtClean="0">
                <a:solidFill>
                  <a:schemeClr val="tx1"/>
                </a:solidFill>
              </a:rPr>
              <a:t>дир</a:t>
            </a:r>
            <a:endParaRPr lang="ru-RU" sz="42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4200" dirty="0" smtClean="0">
                <a:solidFill>
                  <a:schemeClr val="tx1"/>
                </a:solidFill>
              </a:rPr>
              <a:t>Тер-тир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200" dirty="0" smtClean="0">
                <a:solidFill>
                  <a:schemeClr val="tx1"/>
                </a:solidFill>
              </a:rPr>
              <a:t>Мер-мир</a:t>
            </a:r>
          </a:p>
        </p:txBody>
      </p:sp>
    </p:spTree>
    <p:extLst>
      <p:ext uri="{BB962C8B-B14F-4D97-AF65-F5344CB8AC3E}">
        <p14:creationId xmlns:p14="http://schemas.microsoft.com/office/powerpoint/2010/main" val="40009489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3937" y="778491"/>
            <a:ext cx="7929562" cy="654050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Кас</a:t>
            </a:r>
            <a:r>
              <a:rPr lang="ru-RU" dirty="0">
                <a:solidFill>
                  <a:schemeClr val="bg1"/>
                </a:solidFill>
              </a:rPr>
              <a:t>-кос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3937" y="1630980"/>
            <a:ext cx="7929562" cy="284548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4000" dirty="0" smtClean="0"/>
              <a:t>Есть суффикс -</a:t>
            </a:r>
            <a:r>
              <a:rPr lang="ru-RU" sz="4000" b="1" dirty="0" smtClean="0">
                <a:solidFill>
                  <a:srgbClr val="006600"/>
                </a:solidFill>
              </a:rPr>
              <a:t>А</a:t>
            </a:r>
            <a:r>
              <a:rPr lang="ru-RU" sz="4000" dirty="0" smtClean="0"/>
              <a:t>- </a:t>
            </a:r>
            <a:r>
              <a:rPr lang="en-US" sz="4000" dirty="0" smtClean="0">
                <a:sym typeface="Wingdings" panose="05000000000000000000" pitchFamily="2" charset="2"/>
              </a:rPr>
              <a:t></a:t>
            </a:r>
            <a:r>
              <a:rPr lang="ru-RU" sz="4000" dirty="0" smtClean="0">
                <a:sym typeface="Wingdings" panose="05000000000000000000" pitchFamily="2" charset="2"/>
              </a:rPr>
              <a:t> пишем </a:t>
            </a:r>
            <a:r>
              <a:rPr lang="ru-RU" sz="4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А</a:t>
            </a:r>
            <a:endParaRPr lang="ru-RU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Например</a:t>
            </a:r>
            <a:r>
              <a:rPr lang="ru-RU" sz="4000" dirty="0">
                <a:solidFill>
                  <a:srgbClr val="002060"/>
                </a:solidFill>
              </a:rPr>
              <a:t>: </a:t>
            </a:r>
            <a:r>
              <a:rPr lang="ru-RU" sz="4000" dirty="0" smtClean="0">
                <a:solidFill>
                  <a:schemeClr val="tx1"/>
                </a:solidFill>
              </a:rPr>
              <a:t>к</a:t>
            </a:r>
            <a:r>
              <a:rPr lang="ru-RU" sz="4000" dirty="0" smtClean="0">
                <a:solidFill>
                  <a:srgbClr val="FF0000"/>
                </a:solidFill>
              </a:rPr>
              <a:t>а</a:t>
            </a:r>
            <a:r>
              <a:rPr lang="ru-RU" sz="4000" dirty="0" smtClean="0">
                <a:solidFill>
                  <a:schemeClr val="tx1"/>
                </a:solidFill>
              </a:rPr>
              <a:t>с</a:t>
            </a:r>
            <a:r>
              <a:rPr lang="ru-RU" sz="4000" dirty="0" smtClean="0">
                <a:solidFill>
                  <a:srgbClr val="006600"/>
                </a:solidFill>
              </a:rPr>
              <a:t>а</a:t>
            </a:r>
            <a:r>
              <a:rPr lang="ru-RU" sz="4000" dirty="0" smtClean="0">
                <a:solidFill>
                  <a:schemeClr val="tx1"/>
                </a:solidFill>
              </a:rPr>
              <a:t>ться</a:t>
            </a:r>
            <a:r>
              <a:rPr lang="ru-RU" sz="4000" dirty="0">
                <a:solidFill>
                  <a:schemeClr val="tx1"/>
                </a:solidFill>
              </a:rPr>
              <a:t>, к</a:t>
            </a:r>
            <a:r>
              <a:rPr lang="ru-RU" sz="4000" dirty="0">
                <a:solidFill>
                  <a:srgbClr val="FF0000"/>
                </a:solidFill>
              </a:rPr>
              <a:t>а</a:t>
            </a:r>
            <a:r>
              <a:rPr lang="ru-RU" sz="4000" dirty="0">
                <a:solidFill>
                  <a:schemeClr val="tx1"/>
                </a:solidFill>
              </a:rPr>
              <a:t>с</a:t>
            </a:r>
            <a:r>
              <a:rPr lang="ru-RU" sz="4000" dirty="0">
                <a:solidFill>
                  <a:srgbClr val="006600"/>
                </a:solidFill>
              </a:rPr>
              <a:t>а</a:t>
            </a:r>
            <a:r>
              <a:rPr lang="ru-RU" sz="4000" dirty="0">
                <a:solidFill>
                  <a:schemeClr val="tx1"/>
                </a:solidFill>
              </a:rPr>
              <a:t>тельная – к</a:t>
            </a:r>
            <a:r>
              <a:rPr lang="ru-RU" sz="4000" dirty="0">
                <a:solidFill>
                  <a:srgbClr val="FF0000"/>
                </a:solidFill>
              </a:rPr>
              <a:t>о</a:t>
            </a:r>
            <a:r>
              <a:rPr lang="ru-RU" sz="4000" dirty="0">
                <a:solidFill>
                  <a:schemeClr val="tx1"/>
                </a:solidFill>
              </a:rPr>
              <a:t>снуться, прик</a:t>
            </a:r>
            <a:r>
              <a:rPr lang="ru-RU" sz="4000" dirty="0">
                <a:solidFill>
                  <a:srgbClr val="FF0000"/>
                </a:solidFill>
              </a:rPr>
              <a:t>о</a:t>
            </a:r>
            <a:r>
              <a:rPr lang="ru-RU" sz="4000" dirty="0">
                <a:solidFill>
                  <a:schemeClr val="tx1"/>
                </a:solidFill>
              </a:rPr>
              <a:t>снуться.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13937" y="4347359"/>
            <a:ext cx="7629311" cy="13983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Исключений нет.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168749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3937" y="778491"/>
            <a:ext cx="7929562" cy="654050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A(</a:t>
            </a:r>
            <a:r>
              <a:rPr lang="ru-RU" dirty="0">
                <a:solidFill>
                  <a:schemeClr val="bg1"/>
                </a:solidFill>
              </a:rPr>
              <a:t>Я)/им(ин)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3937" y="1630980"/>
            <a:ext cx="7929562" cy="284548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4000" dirty="0" smtClean="0"/>
              <a:t>Есть суффикс -</a:t>
            </a:r>
            <a:r>
              <a:rPr lang="ru-RU" sz="4000" b="1" dirty="0" smtClean="0">
                <a:solidFill>
                  <a:srgbClr val="006600"/>
                </a:solidFill>
              </a:rPr>
              <a:t>А</a:t>
            </a:r>
            <a:r>
              <a:rPr lang="ru-RU" sz="4000" dirty="0" smtClean="0"/>
              <a:t>- </a:t>
            </a:r>
            <a:r>
              <a:rPr lang="en-US" sz="4000" dirty="0" smtClean="0">
                <a:sym typeface="Wingdings" panose="05000000000000000000" pitchFamily="2" charset="2"/>
              </a:rPr>
              <a:t></a:t>
            </a:r>
            <a:r>
              <a:rPr lang="ru-RU" sz="4000" dirty="0" smtClean="0">
                <a:sym typeface="Wingdings" panose="05000000000000000000" pitchFamily="2" charset="2"/>
              </a:rPr>
              <a:t> пишем </a:t>
            </a:r>
            <a:r>
              <a:rPr lang="ru-RU" sz="4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И</a:t>
            </a:r>
            <a:endParaRPr lang="ru-RU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Например</a:t>
            </a:r>
            <a:r>
              <a:rPr lang="ru-RU" sz="4000" dirty="0">
                <a:solidFill>
                  <a:srgbClr val="002060"/>
                </a:solidFill>
              </a:rPr>
              <a:t>: </a:t>
            </a:r>
            <a:r>
              <a:rPr lang="ru-RU" sz="4000" dirty="0" smtClean="0">
                <a:solidFill>
                  <a:schemeClr val="tx1"/>
                </a:solidFill>
              </a:rPr>
              <a:t>понять - пон</a:t>
            </a:r>
            <a:r>
              <a:rPr lang="ru-RU" sz="4000" dirty="0" smtClean="0">
                <a:solidFill>
                  <a:srgbClr val="FF0000"/>
                </a:solidFill>
              </a:rPr>
              <a:t>и</a:t>
            </a:r>
            <a:r>
              <a:rPr lang="ru-RU" sz="4000" dirty="0" smtClean="0">
                <a:solidFill>
                  <a:schemeClr val="tx1"/>
                </a:solidFill>
              </a:rPr>
              <a:t>м</a:t>
            </a:r>
            <a:r>
              <a:rPr lang="ru-RU" sz="4000" dirty="0" smtClean="0">
                <a:solidFill>
                  <a:srgbClr val="006600"/>
                </a:solidFill>
              </a:rPr>
              <a:t>а</a:t>
            </a:r>
            <a:r>
              <a:rPr lang="ru-RU" sz="4000" dirty="0" smtClean="0">
                <a:solidFill>
                  <a:schemeClr val="tx1"/>
                </a:solidFill>
              </a:rPr>
              <a:t>ть, пожать - пож</a:t>
            </a:r>
            <a:r>
              <a:rPr lang="ru-RU" sz="4000" dirty="0" smtClean="0">
                <a:solidFill>
                  <a:srgbClr val="FF0000"/>
                </a:solidFill>
              </a:rPr>
              <a:t>и</a:t>
            </a:r>
            <a:r>
              <a:rPr lang="ru-RU" sz="4000" dirty="0" smtClean="0">
                <a:solidFill>
                  <a:schemeClr val="tx1"/>
                </a:solidFill>
              </a:rPr>
              <a:t>м</a:t>
            </a:r>
            <a:r>
              <a:rPr lang="ru-RU" sz="4000" dirty="0" smtClean="0">
                <a:solidFill>
                  <a:srgbClr val="006600"/>
                </a:solidFill>
              </a:rPr>
              <a:t>а</a:t>
            </a:r>
            <a:r>
              <a:rPr lang="ru-RU" sz="4000" dirty="0" smtClean="0">
                <a:solidFill>
                  <a:schemeClr val="tx1"/>
                </a:solidFill>
              </a:rPr>
              <a:t>ть, унять - ун</a:t>
            </a:r>
            <a:r>
              <a:rPr lang="ru-RU" sz="4000" dirty="0" smtClean="0">
                <a:solidFill>
                  <a:srgbClr val="FF0000"/>
                </a:solidFill>
              </a:rPr>
              <a:t>и</a:t>
            </a:r>
            <a:r>
              <a:rPr lang="ru-RU" sz="4000" dirty="0" smtClean="0">
                <a:solidFill>
                  <a:schemeClr val="tx1"/>
                </a:solidFill>
              </a:rPr>
              <a:t>м</a:t>
            </a:r>
            <a:r>
              <a:rPr lang="ru-RU" sz="4000" dirty="0" smtClean="0">
                <a:solidFill>
                  <a:srgbClr val="006600"/>
                </a:solidFill>
              </a:rPr>
              <a:t>а</a:t>
            </a:r>
            <a:r>
              <a:rPr lang="ru-RU" sz="4000" dirty="0" smtClean="0">
                <a:solidFill>
                  <a:schemeClr val="tx1"/>
                </a:solidFill>
              </a:rPr>
              <a:t>ть, понять - пон</a:t>
            </a:r>
            <a:r>
              <a:rPr lang="ru-RU" sz="4000" dirty="0" smtClean="0">
                <a:solidFill>
                  <a:srgbClr val="FF0000"/>
                </a:solidFill>
              </a:rPr>
              <a:t>и</a:t>
            </a:r>
            <a:r>
              <a:rPr lang="ru-RU" sz="4000" dirty="0" smtClean="0">
                <a:solidFill>
                  <a:schemeClr val="tx1"/>
                </a:solidFill>
              </a:rPr>
              <a:t>м</a:t>
            </a:r>
            <a:r>
              <a:rPr lang="ru-RU" sz="4000" dirty="0" smtClean="0">
                <a:solidFill>
                  <a:srgbClr val="006600"/>
                </a:solidFill>
              </a:rPr>
              <a:t>а</a:t>
            </a:r>
            <a:r>
              <a:rPr lang="ru-RU" sz="4000" dirty="0" smtClean="0">
                <a:solidFill>
                  <a:schemeClr val="tx1"/>
                </a:solidFill>
              </a:rPr>
              <a:t>ть и т.д.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13937" y="4347359"/>
            <a:ext cx="7629311" cy="13983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Исключений нет.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419079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3937" y="778491"/>
            <a:ext cx="7929562" cy="654050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Жег-жиг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3937" y="1630980"/>
            <a:ext cx="7929562" cy="284548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4000" dirty="0" smtClean="0"/>
              <a:t>Есть суффикс -</a:t>
            </a:r>
            <a:r>
              <a:rPr lang="ru-RU" sz="4000" b="1" dirty="0" smtClean="0">
                <a:solidFill>
                  <a:srgbClr val="006600"/>
                </a:solidFill>
              </a:rPr>
              <a:t>А</a:t>
            </a:r>
            <a:r>
              <a:rPr lang="ru-RU" sz="4000" dirty="0" smtClean="0"/>
              <a:t>- </a:t>
            </a:r>
            <a:r>
              <a:rPr lang="en-US" sz="4000" dirty="0" smtClean="0">
                <a:sym typeface="Wingdings" panose="05000000000000000000" pitchFamily="2" charset="2"/>
              </a:rPr>
              <a:t></a:t>
            </a:r>
            <a:r>
              <a:rPr lang="ru-RU" sz="4000" dirty="0" smtClean="0">
                <a:sym typeface="Wingdings" panose="05000000000000000000" pitchFamily="2" charset="2"/>
              </a:rPr>
              <a:t> пишем </a:t>
            </a:r>
            <a:r>
              <a:rPr lang="ru-RU" sz="4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И</a:t>
            </a:r>
            <a:endParaRPr lang="ru-RU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Например</a:t>
            </a:r>
            <a:r>
              <a:rPr lang="ru-RU" sz="4000" dirty="0">
                <a:solidFill>
                  <a:srgbClr val="002060"/>
                </a:solidFill>
              </a:rPr>
              <a:t>: </a:t>
            </a:r>
            <a:r>
              <a:rPr lang="ru-RU" sz="4000" dirty="0">
                <a:solidFill>
                  <a:schemeClr val="tx1"/>
                </a:solidFill>
              </a:rPr>
              <a:t>Выж</a:t>
            </a:r>
            <a:r>
              <a:rPr lang="ru-RU" sz="4000" dirty="0">
                <a:solidFill>
                  <a:srgbClr val="C00000"/>
                </a:solidFill>
              </a:rPr>
              <a:t>и</a:t>
            </a:r>
            <a:r>
              <a:rPr lang="ru-RU" sz="4000" dirty="0">
                <a:solidFill>
                  <a:schemeClr val="tx1"/>
                </a:solidFill>
              </a:rPr>
              <a:t>г</a:t>
            </a:r>
            <a:r>
              <a:rPr lang="ru-RU" sz="4000" dirty="0">
                <a:solidFill>
                  <a:srgbClr val="006600"/>
                </a:solidFill>
              </a:rPr>
              <a:t>а</a:t>
            </a:r>
            <a:r>
              <a:rPr lang="ru-RU" sz="4000" dirty="0">
                <a:solidFill>
                  <a:schemeClr val="tx1"/>
                </a:solidFill>
              </a:rPr>
              <a:t>ть – выж</a:t>
            </a:r>
            <a:r>
              <a:rPr lang="ru-RU" sz="4000" dirty="0">
                <a:solidFill>
                  <a:srgbClr val="FF0000"/>
                </a:solidFill>
              </a:rPr>
              <a:t>е</a:t>
            </a:r>
            <a:r>
              <a:rPr lang="ru-RU" sz="4000" dirty="0">
                <a:solidFill>
                  <a:schemeClr val="tx1"/>
                </a:solidFill>
              </a:rPr>
              <a:t>гший.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13937" y="4347359"/>
            <a:ext cx="7629311" cy="13983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Исключений нет.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501355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3937" y="778491"/>
            <a:ext cx="7929562" cy="654050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Стел-</a:t>
            </a:r>
            <a:r>
              <a:rPr lang="ru-RU" dirty="0" err="1" smtClean="0">
                <a:solidFill>
                  <a:schemeClr val="bg1"/>
                </a:solidFill>
              </a:rPr>
              <a:t>стил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3937" y="1630980"/>
            <a:ext cx="7929562" cy="284548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4000" dirty="0" smtClean="0"/>
              <a:t>Есть суффикс -</a:t>
            </a:r>
            <a:r>
              <a:rPr lang="ru-RU" sz="4000" b="1" dirty="0" smtClean="0">
                <a:solidFill>
                  <a:srgbClr val="006600"/>
                </a:solidFill>
              </a:rPr>
              <a:t>А</a:t>
            </a:r>
            <a:r>
              <a:rPr lang="ru-RU" sz="4000" dirty="0" smtClean="0"/>
              <a:t>- </a:t>
            </a:r>
            <a:r>
              <a:rPr lang="en-US" sz="4000" dirty="0" smtClean="0">
                <a:sym typeface="Wingdings" panose="05000000000000000000" pitchFamily="2" charset="2"/>
              </a:rPr>
              <a:t></a:t>
            </a:r>
            <a:r>
              <a:rPr lang="ru-RU" sz="4000" dirty="0" smtClean="0">
                <a:sym typeface="Wingdings" panose="05000000000000000000" pitchFamily="2" charset="2"/>
              </a:rPr>
              <a:t> пишем </a:t>
            </a:r>
            <a:r>
              <a:rPr lang="ru-RU" sz="4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И</a:t>
            </a:r>
            <a:endParaRPr lang="ru-RU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Например</a:t>
            </a:r>
            <a:r>
              <a:rPr lang="ru-RU" sz="4000" dirty="0">
                <a:solidFill>
                  <a:srgbClr val="002060"/>
                </a:solidFill>
              </a:rPr>
              <a:t>: </a:t>
            </a:r>
            <a:r>
              <a:rPr lang="ru-RU" sz="4000" dirty="0" smtClean="0">
                <a:solidFill>
                  <a:schemeClr val="tx1"/>
                </a:solidFill>
              </a:rPr>
              <a:t>заст</a:t>
            </a:r>
            <a:r>
              <a:rPr lang="ru-RU" sz="4000" dirty="0" smtClean="0">
                <a:solidFill>
                  <a:srgbClr val="FF0000"/>
                </a:solidFill>
              </a:rPr>
              <a:t>е</a:t>
            </a:r>
            <a:r>
              <a:rPr lang="ru-RU" sz="4000" dirty="0" smtClean="0">
                <a:solidFill>
                  <a:schemeClr val="tx1"/>
                </a:solidFill>
              </a:rPr>
              <a:t>лить - заст</a:t>
            </a:r>
            <a:r>
              <a:rPr lang="ru-RU" sz="4000" dirty="0" smtClean="0">
                <a:solidFill>
                  <a:srgbClr val="FF0000"/>
                </a:solidFill>
              </a:rPr>
              <a:t>и</a:t>
            </a:r>
            <a:r>
              <a:rPr lang="ru-RU" sz="4000" dirty="0" smtClean="0">
                <a:solidFill>
                  <a:schemeClr val="tx1"/>
                </a:solidFill>
              </a:rPr>
              <a:t>л</a:t>
            </a:r>
            <a:r>
              <a:rPr lang="ru-RU" sz="4000" dirty="0" smtClean="0">
                <a:solidFill>
                  <a:srgbClr val="006600"/>
                </a:solidFill>
              </a:rPr>
              <a:t>а</a:t>
            </a:r>
            <a:r>
              <a:rPr lang="ru-RU" sz="4000" dirty="0" smtClean="0">
                <a:solidFill>
                  <a:schemeClr val="tx1"/>
                </a:solidFill>
              </a:rPr>
              <a:t>ть и т.д.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13937" y="4347359"/>
            <a:ext cx="7629311" cy="13983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Исключений нет.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014473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3937" y="778491"/>
            <a:ext cx="7929562" cy="654050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Чет-</a:t>
            </a:r>
            <a:r>
              <a:rPr lang="ru-RU" dirty="0" err="1" smtClean="0">
                <a:solidFill>
                  <a:schemeClr val="bg1"/>
                </a:solidFill>
              </a:rPr>
              <a:t>чит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3937" y="1630980"/>
            <a:ext cx="7929562" cy="284548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4000" dirty="0" smtClean="0"/>
              <a:t>Есть суффикс -</a:t>
            </a:r>
            <a:r>
              <a:rPr lang="ru-RU" sz="4000" b="1" dirty="0" smtClean="0">
                <a:solidFill>
                  <a:srgbClr val="006600"/>
                </a:solidFill>
              </a:rPr>
              <a:t>А</a:t>
            </a:r>
            <a:r>
              <a:rPr lang="ru-RU" sz="4000" dirty="0" smtClean="0"/>
              <a:t>- </a:t>
            </a:r>
            <a:r>
              <a:rPr lang="en-US" sz="4000" dirty="0" smtClean="0">
                <a:sym typeface="Wingdings" panose="05000000000000000000" pitchFamily="2" charset="2"/>
              </a:rPr>
              <a:t></a:t>
            </a:r>
            <a:r>
              <a:rPr lang="ru-RU" sz="4000" dirty="0" smtClean="0">
                <a:sym typeface="Wingdings" panose="05000000000000000000" pitchFamily="2" charset="2"/>
              </a:rPr>
              <a:t> пишем </a:t>
            </a:r>
            <a:r>
              <a:rPr lang="ru-RU" sz="4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И</a:t>
            </a:r>
            <a:endParaRPr lang="ru-RU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Например: </a:t>
            </a:r>
            <a:r>
              <a:rPr lang="ru-RU" sz="4000" dirty="0" smtClean="0">
                <a:solidFill>
                  <a:schemeClr val="tx1"/>
                </a:solidFill>
              </a:rPr>
              <a:t>выч</a:t>
            </a:r>
            <a:r>
              <a:rPr lang="ru-RU" sz="4000" dirty="0" smtClean="0">
                <a:solidFill>
                  <a:srgbClr val="FF0000"/>
                </a:solidFill>
              </a:rPr>
              <a:t>е</a:t>
            </a:r>
            <a:r>
              <a:rPr lang="ru-RU" sz="4000" dirty="0" smtClean="0">
                <a:solidFill>
                  <a:schemeClr val="tx1"/>
                </a:solidFill>
              </a:rPr>
              <a:t>сть - выч</a:t>
            </a:r>
            <a:r>
              <a:rPr lang="ru-RU" sz="4000" dirty="0" smtClean="0">
                <a:solidFill>
                  <a:srgbClr val="FF0000"/>
                </a:solidFill>
              </a:rPr>
              <a:t>и</a:t>
            </a:r>
            <a:r>
              <a:rPr lang="ru-RU" sz="4000" dirty="0" smtClean="0">
                <a:solidFill>
                  <a:schemeClr val="tx1"/>
                </a:solidFill>
              </a:rPr>
              <a:t>т</a:t>
            </a:r>
            <a:r>
              <a:rPr lang="ru-RU" sz="4000" dirty="0" smtClean="0">
                <a:solidFill>
                  <a:srgbClr val="006600"/>
                </a:solidFill>
              </a:rPr>
              <a:t>а</a:t>
            </a:r>
            <a:r>
              <a:rPr lang="ru-RU" sz="4000" dirty="0" smtClean="0">
                <a:solidFill>
                  <a:schemeClr val="tx1"/>
                </a:solidFill>
              </a:rPr>
              <a:t>ть.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13937" y="4347359"/>
            <a:ext cx="7629311" cy="13983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dirty="0">
                <a:solidFill>
                  <a:srgbClr val="C00000"/>
                </a:solidFill>
              </a:rPr>
              <a:t>Исключения: </a:t>
            </a:r>
            <a:r>
              <a:rPr lang="ru-RU" sz="4400" dirty="0">
                <a:solidFill>
                  <a:schemeClr val="tx1"/>
                </a:solidFill>
              </a:rPr>
              <a:t>соч</a:t>
            </a:r>
            <a:r>
              <a:rPr lang="ru-RU" sz="4400" dirty="0">
                <a:solidFill>
                  <a:srgbClr val="FF0000"/>
                </a:solidFill>
              </a:rPr>
              <a:t>е</a:t>
            </a:r>
            <a:r>
              <a:rPr lang="ru-RU" sz="4400" dirty="0">
                <a:solidFill>
                  <a:schemeClr val="tx1"/>
                </a:solidFill>
              </a:rPr>
              <a:t>тание, соч</a:t>
            </a:r>
            <a:r>
              <a:rPr lang="ru-RU" sz="4400" dirty="0">
                <a:solidFill>
                  <a:srgbClr val="FF0000"/>
                </a:solidFill>
              </a:rPr>
              <a:t>е</a:t>
            </a:r>
            <a:r>
              <a:rPr lang="ru-RU" sz="4400" dirty="0">
                <a:solidFill>
                  <a:schemeClr val="tx1"/>
                </a:solidFill>
              </a:rPr>
              <a:t>тать, ч</a:t>
            </a:r>
            <a:r>
              <a:rPr lang="ru-RU" sz="4400" dirty="0">
                <a:solidFill>
                  <a:srgbClr val="FF0000"/>
                </a:solidFill>
              </a:rPr>
              <a:t>е</a:t>
            </a:r>
            <a:r>
              <a:rPr lang="ru-RU" sz="4400" dirty="0">
                <a:solidFill>
                  <a:schemeClr val="tx1"/>
                </a:solidFill>
              </a:rPr>
              <a:t>та.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106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3937" y="778491"/>
            <a:ext cx="7929562" cy="654050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Блест-блист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3937" y="1630980"/>
            <a:ext cx="7929562" cy="284548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4000" dirty="0" smtClean="0"/>
              <a:t>Есть суффикс -</a:t>
            </a:r>
            <a:r>
              <a:rPr lang="ru-RU" sz="4000" b="1" dirty="0" smtClean="0">
                <a:solidFill>
                  <a:srgbClr val="006600"/>
                </a:solidFill>
              </a:rPr>
              <a:t>А</a:t>
            </a:r>
            <a:r>
              <a:rPr lang="ru-RU" sz="4000" dirty="0" smtClean="0"/>
              <a:t>- </a:t>
            </a:r>
            <a:r>
              <a:rPr lang="en-US" sz="4000" dirty="0" smtClean="0">
                <a:sym typeface="Wingdings" panose="05000000000000000000" pitchFamily="2" charset="2"/>
              </a:rPr>
              <a:t></a:t>
            </a:r>
            <a:r>
              <a:rPr lang="ru-RU" sz="4000" dirty="0" smtClean="0">
                <a:sym typeface="Wingdings" panose="05000000000000000000" pitchFamily="2" charset="2"/>
              </a:rPr>
              <a:t> пишем </a:t>
            </a:r>
            <a:r>
              <a:rPr lang="ru-RU" sz="4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И</a:t>
            </a:r>
            <a:endParaRPr lang="ru-RU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Например</a:t>
            </a:r>
            <a:r>
              <a:rPr lang="ru-RU" sz="4000" dirty="0">
                <a:solidFill>
                  <a:srgbClr val="002060"/>
                </a:solidFill>
              </a:rPr>
              <a:t>: </a:t>
            </a:r>
            <a:r>
              <a:rPr lang="ru-RU" sz="4000" dirty="0" smtClean="0">
                <a:solidFill>
                  <a:schemeClr val="tx1"/>
                </a:solidFill>
              </a:rPr>
              <a:t>бл</a:t>
            </a:r>
            <a:r>
              <a:rPr lang="ru-RU" sz="4000" dirty="0" smtClean="0">
                <a:solidFill>
                  <a:srgbClr val="FF0000"/>
                </a:solidFill>
              </a:rPr>
              <a:t>е</a:t>
            </a:r>
            <a:r>
              <a:rPr lang="ru-RU" sz="4000" dirty="0" smtClean="0">
                <a:solidFill>
                  <a:schemeClr val="tx1"/>
                </a:solidFill>
              </a:rPr>
              <a:t>стеть - бл</a:t>
            </a:r>
            <a:r>
              <a:rPr lang="ru-RU" sz="4000" dirty="0" smtClean="0">
                <a:solidFill>
                  <a:srgbClr val="FF0000"/>
                </a:solidFill>
              </a:rPr>
              <a:t>и</a:t>
            </a:r>
            <a:r>
              <a:rPr lang="ru-RU" sz="4000" dirty="0" smtClean="0">
                <a:solidFill>
                  <a:schemeClr val="tx1"/>
                </a:solidFill>
              </a:rPr>
              <a:t>ст</a:t>
            </a:r>
            <a:r>
              <a:rPr lang="ru-RU" sz="4000" dirty="0" smtClean="0">
                <a:solidFill>
                  <a:srgbClr val="006600"/>
                </a:solidFill>
              </a:rPr>
              <a:t>а</a:t>
            </a:r>
            <a:r>
              <a:rPr lang="ru-RU" sz="4000" dirty="0" smtClean="0">
                <a:solidFill>
                  <a:schemeClr val="tx1"/>
                </a:solidFill>
              </a:rPr>
              <a:t>ть и т.д.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13937" y="4347359"/>
            <a:ext cx="7629311" cy="13983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Исключений нет.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104424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32262" y="572804"/>
            <a:ext cx="8093123" cy="5334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Все чередования зависят от определённого условия</a:t>
            </a:r>
            <a:endParaRPr lang="ru-RU" sz="28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00211993"/>
              </p:ext>
            </p:extLst>
          </p:nvPr>
        </p:nvGraphicFramePr>
        <p:xfrm>
          <a:off x="573205" y="1396999"/>
          <a:ext cx="8011235" cy="4921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20550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3937" y="778491"/>
            <a:ext cx="7929562" cy="1227730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Бер-бир</a:t>
            </a:r>
            <a:r>
              <a:rPr lang="ru-RU" dirty="0" smtClean="0">
                <a:solidFill>
                  <a:schemeClr val="bg1"/>
                </a:solidFill>
              </a:rPr>
              <a:t>, пер-пир, дер-</a:t>
            </a:r>
            <a:r>
              <a:rPr lang="ru-RU" dirty="0" err="1" smtClean="0">
                <a:solidFill>
                  <a:schemeClr val="bg1"/>
                </a:solidFill>
              </a:rPr>
              <a:t>дир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тер-тир, мер-мир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3937" y="2006221"/>
            <a:ext cx="7929562" cy="3466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4000" dirty="0" smtClean="0"/>
              <a:t>Есть суффикс -</a:t>
            </a:r>
            <a:r>
              <a:rPr lang="ru-RU" sz="4000" b="1" dirty="0" smtClean="0">
                <a:solidFill>
                  <a:srgbClr val="006600"/>
                </a:solidFill>
              </a:rPr>
              <a:t>А</a:t>
            </a:r>
            <a:r>
              <a:rPr lang="ru-RU" sz="4000" dirty="0" smtClean="0"/>
              <a:t>- </a:t>
            </a:r>
            <a:r>
              <a:rPr lang="en-US" sz="4000" dirty="0" smtClean="0">
                <a:sym typeface="Wingdings" panose="05000000000000000000" pitchFamily="2" charset="2"/>
              </a:rPr>
              <a:t></a:t>
            </a:r>
            <a:r>
              <a:rPr lang="ru-RU" sz="4000" dirty="0" smtClean="0">
                <a:sym typeface="Wingdings" panose="05000000000000000000" pitchFamily="2" charset="2"/>
              </a:rPr>
              <a:t> пишем </a:t>
            </a:r>
            <a:r>
              <a:rPr lang="ru-RU" sz="4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И</a:t>
            </a:r>
            <a:endParaRPr lang="ru-RU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Например</a:t>
            </a:r>
            <a:r>
              <a:rPr lang="ru-RU" sz="4000" dirty="0">
                <a:solidFill>
                  <a:srgbClr val="002060"/>
                </a:solidFill>
              </a:rPr>
              <a:t>: </a:t>
            </a:r>
            <a:r>
              <a:rPr lang="ru-RU" sz="4000" dirty="0" smtClean="0">
                <a:solidFill>
                  <a:schemeClr val="tx1"/>
                </a:solidFill>
              </a:rPr>
              <a:t>уб</a:t>
            </a:r>
            <a:r>
              <a:rPr lang="ru-RU" sz="4000" dirty="0" smtClean="0">
                <a:solidFill>
                  <a:srgbClr val="FF0000"/>
                </a:solidFill>
              </a:rPr>
              <a:t>е</a:t>
            </a:r>
            <a:r>
              <a:rPr lang="ru-RU" sz="4000" dirty="0" smtClean="0">
                <a:solidFill>
                  <a:schemeClr val="tx1"/>
                </a:solidFill>
              </a:rPr>
              <a:t>рёт-уб</a:t>
            </a:r>
            <a:r>
              <a:rPr lang="ru-RU" sz="4000" dirty="0" smtClean="0">
                <a:solidFill>
                  <a:srgbClr val="FF0000"/>
                </a:solidFill>
              </a:rPr>
              <a:t>и</a:t>
            </a:r>
            <a:r>
              <a:rPr lang="ru-RU" sz="4000" dirty="0" smtClean="0">
                <a:solidFill>
                  <a:schemeClr val="tx1"/>
                </a:solidFill>
              </a:rPr>
              <a:t>рал, зап</a:t>
            </a:r>
            <a:r>
              <a:rPr lang="ru-RU" sz="4000" dirty="0" smtClean="0">
                <a:solidFill>
                  <a:srgbClr val="FF0000"/>
                </a:solidFill>
              </a:rPr>
              <a:t>е</a:t>
            </a:r>
            <a:r>
              <a:rPr lang="ru-RU" sz="4000" dirty="0" smtClean="0">
                <a:solidFill>
                  <a:schemeClr val="tx1"/>
                </a:solidFill>
              </a:rPr>
              <a:t>реть-зап</a:t>
            </a:r>
            <a:r>
              <a:rPr lang="ru-RU" sz="4000" dirty="0" smtClean="0">
                <a:solidFill>
                  <a:srgbClr val="FF0000"/>
                </a:solidFill>
              </a:rPr>
              <a:t>и</a:t>
            </a:r>
            <a:r>
              <a:rPr lang="ru-RU" sz="4000" dirty="0" smtClean="0">
                <a:solidFill>
                  <a:schemeClr val="tx1"/>
                </a:solidFill>
              </a:rPr>
              <a:t>рать, прид</a:t>
            </a:r>
            <a:r>
              <a:rPr lang="ru-RU" sz="4000" dirty="0" smtClean="0">
                <a:solidFill>
                  <a:srgbClr val="FF0000"/>
                </a:solidFill>
              </a:rPr>
              <a:t>е</a:t>
            </a:r>
            <a:r>
              <a:rPr lang="ru-RU" sz="4000" dirty="0" smtClean="0">
                <a:solidFill>
                  <a:schemeClr val="tx1"/>
                </a:solidFill>
              </a:rPr>
              <a:t>рётся-прид</a:t>
            </a:r>
            <a:r>
              <a:rPr lang="ru-RU" sz="4000" dirty="0" smtClean="0">
                <a:solidFill>
                  <a:srgbClr val="FF0000"/>
                </a:solidFill>
              </a:rPr>
              <a:t>и</a:t>
            </a:r>
            <a:r>
              <a:rPr lang="ru-RU" sz="4000" dirty="0" smtClean="0">
                <a:solidFill>
                  <a:schemeClr val="tx1"/>
                </a:solidFill>
              </a:rPr>
              <a:t>раться, отт</a:t>
            </a:r>
            <a:r>
              <a:rPr lang="ru-RU" sz="4000" dirty="0" smtClean="0">
                <a:solidFill>
                  <a:srgbClr val="FF0000"/>
                </a:solidFill>
              </a:rPr>
              <a:t>е</a:t>
            </a:r>
            <a:r>
              <a:rPr lang="ru-RU" sz="4000" dirty="0" smtClean="0">
                <a:solidFill>
                  <a:schemeClr val="tx1"/>
                </a:solidFill>
              </a:rPr>
              <a:t>реть-отт</a:t>
            </a:r>
            <a:r>
              <a:rPr lang="ru-RU" sz="4000" dirty="0" smtClean="0">
                <a:solidFill>
                  <a:srgbClr val="FF0000"/>
                </a:solidFill>
              </a:rPr>
              <a:t>и</a:t>
            </a:r>
            <a:r>
              <a:rPr lang="ru-RU" sz="4000" dirty="0" smtClean="0">
                <a:solidFill>
                  <a:schemeClr val="tx1"/>
                </a:solidFill>
              </a:rPr>
              <a:t>рать, зам</a:t>
            </a:r>
            <a:r>
              <a:rPr lang="ru-RU" sz="4000" dirty="0" smtClean="0">
                <a:solidFill>
                  <a:srgbClr val="FF0000"/>
                </a:solidFill>
              </a:rPr>
              <a:t>е</a:t>
            </a:r>
            <a:r>
              <a:rPr lang="ru-RU" sz="4000" dirty="0" smtClean="0">
                <a:solidFill>
                  <a:schemeClr val="tx1"/>
                </a:solidFill>
              </a:rPr>
              <a:t>реть-зам</a:t>
            </a:r>
            <a:r>
              <a:rPr lang="ru-RU" sz="4000" dirty="0" smtClean="0">
                <a:solidFill>
                  <a:srgbClr val="FF0000"/>
                </a:solidFill>
              </a:rPr>
              <a:t>и</a:t>
            </a:r>
            <a:r>
              <a:rPr lang="ru-RU" sz="4000" dirty="0" smtClean="0">
                <a:solidFill>
                  <a:schemeClr val="tx1"/>
                </a:solidFill>
              </a:rPr>
              <a:t>рать, ум</a:t>
            </a:r>
            <a:r>
              <a:rPr lang="ru-RU" sz="4000" dirty="0" smtClean="0">
                <a:solidFill>
                  <a:srgbClr val="FF0000"/>
                </a:solidFill>
              </a:rPr>
              <a:t>е</a:t>
            </a:r>
            <a:r>
              <a:rPr lang="ru-RU" sz="4000" dirty="0" smtClean="0">
                <a:solidFill>
                  <a:schemeClr val="tx1"/>
                </a:solidFill>
              </a:rPr>
              <a:t>реть-ум</a:t>
            </a:r>
            <a:r>
              <a:rPr lang="ru-RU" sz="4000" dirty="0" smtClean="0">
                <a:solidFill>
                  <a:srgbClr val="FF0000"/>
                </a:solidFill>
              </a:rPr>
              <a:t>и</a:t>
            </a:r>
            <a:r>
              <a:rPr lang="ru-RU" sz="4000" dirty="0" smtClean="0">
                <a:solidFill>
                  <a:schemeClr val="tx1"/>
                </a:solidFill>
              </a:rPr>
              <a:t>рать и т.д.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13937" y="5472753"/>
            <a:ext cx="7629311" cy="8188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Исключений нет.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438271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3937" y="778491"/>
            <a:ext cx="7929562" cy="654050"/>
          </a:xfrm>
          <a:solidFill>
            <a:srgbClr val="FF6600"/>
          </a:solidFill>
        </p:spPr>
        <p:txBody>
          <a:bodyPr>
            <a:normAutofit fontScale="90000"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4. Значение слова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838522" y="2634018"/>
            <a:ext cx="3480391" cy="19652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sz="4800" dirty="0" smtClean="0">
                <a:solidFill>
                  <a:schemeClr val="tx1"/>
                </a:solidFill>
              </a:rPr>
              <a:t>Мак-мок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800" dirty="0" err="1" smtClean="0">
                <a:solidFill>
                  <a:schemeClr val="tx1"/>
                </a:solidFill>
              </a:rPr>
              <a:t>Равн-ровн</a:t>
            </a:r>
            <a:endParaRPr lang="ru-RU" sz="4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29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3937" y="778491"/>
            <a:ext cx="7929562" cy="654050"/>
          </a:xfrm>
          <a:solidFill>
            <a:srgbClr val="FF660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Мак-мок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3937" y="1630979"/>
            <a:ext cx="3958063" cy="379455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600" dirty="0" smtClean="0"/>
              <a:t>«</a:t>
            </a:r>
            <a:r>
              <a:rPr lang="ru-RU" sz="3600" dirty="0"/>
              <a:t>П</a:t>
            </a:r>
            <a:r>
              <a:rPr lang="ru-RU" sz="3600" dirty="0" smtClean="0"/>
              <a:t>огружать </a:t>
            </a:r>
            <a:r>
              <a:rPr lang="ru-RU" sz="3600" dirty="0"/>
              <a:t>в жидкость</a:t>
            </a:r>
            <a:r>
              <a:rPr lang="ru-RU" sz="3600" dirty="0" smtClean="0"/>
              <a:t>» </a:t>
            </a:r>
            <a:r>
              <a:rPr lang="en-US" sz="3600" dirty="0" smtClean="0">
                <a:sym typeface="Wingdings" panose="05000000000000000000" pitchFamily="2" charset="2"/>
              </a:rPr>
              <a:t></a:t>
            </a:r>
            <a:r>
              <a:rPr lang="ru-RU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А.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М</a:t>
            </a:r>
            <a:r>
              <a:rPr lang="ru-RU" sz="3600" dirty="0" smtClean="0">
                <a:solidFill>
                  <a:srgbClr val="FF0000"/>
                </a:solidFill>
              </a:rPr>
              <a:t>а</a:t>
            </a:r>
            <a:r>
              <a:rPr lang="ru-RU" sz="3600" dirty="0" smtClean="0"/>
              <a:t>кать вареники в сметану, обм</a:t>
            </a:r>
            <a:r>
              <a:rPr lang="ru-RU" sz="3600" dirty="0" smtClean="0">
                <a:solidFill>
                  <a:srgbClr val="FF0000"/>
                </a:solidFill>
              </a:rPr>
              <a:t>а</a:t>
            </a:r>
            <a:r>
              <a:rPr lang="ru-RU" sz="3600" dirty="0" smtClean="0"/>
              <a:t>кнуть перо в чернила.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13937" y="5425533"/>
            <a:ext cx="7629311" cy="7705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Исключений нет.</a:t>
            </a:r>
            <a:endParaRPr lang="ru-RU" sz="36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81181" y="1630979"/>
            <a:ext cx="3862317" cy="41556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sz="3600" dirty="0" smtClean="0"/>
              <a:t>«</a:t>
            </a:r>
            <a:r>
              <a:rPr lang="ru-RU" sz="3600" dirty="0"/>
              <a:t>П</a:t>
            </a:r>
            <a:r>
              <a:rPr lang="ru-RU" sz="3600" dirty="0" smtClean="0"/>
              <a:t>ропускать жидкость, становиться мокрым» </a:t>
            </a:r>
            <a:r>
              <a:rPr lang="en-US" sz="3600" dirty="0" smtClean="0">
                <a:sym typeface="Wingdings" panose="05000000000000000000" pitchFamily="2" charset="2"/>
              </a:rPr>
              <a:t></a:t>
            </a:r>
            <a:r>
              <a:rPr lang="ru-RU" sz="3600" dirty="0" smtClean="0">
                <a:sym typeface="Wingdings" panose="05000000000000000000" pitchFamily="2" charset="2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О.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  <a:sym typeface="Wingdings" panose="05000000000000000000" pitchFamily="2" charset="2"/>
              </a:rPr>
              <a:t>Зам</a:t>
            </a:r>
            <a:r>
              <a:rPr lang="ru-RU" sz="3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о</a:t>
            </a:r>
            <a:r>
              <a:rPr lang="ru-RU" sz="3600" dirty="0" smtClean="0">
                <a:solidFill>
                  <a:schemeClr val="tx1"/>
                </a:solidFill>
                <a:sym typeface="Wingdings" panose="05000000000000000000" pitchFamily="2" charset="2"/>
              </a:rPr>
              <a:t>чить ноги, пром</a:t>
            </a:r>
            <a:r>
              <a:rPr lang="ru-RU" sz="3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о</a:t>
            </a:r>
            <a:r>
              <a:rPr lang="ru-RU" sz="3600" dirty="0" smtClean="0">
                <a:solidFill>
                  <a:schemeClr val="tx1"/>
                </a:solidFill>
                <a:sym typeface="Wingdings" panose="05000000000000000000" pitchFamily="2" charset="2"/>
              </a:rPr>
              <a:t>кнуть пятно салфеткой.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875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3937" y="778491"/>
            <a:ext cx="7929562" cy="654050"/>
          </a:xfrm>
          <a:solidFill>
            <a:srgbClr val="FF6600"/>
          </a:solidFill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Равн-ровн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3937" y="1630979"/>
            <a:ext cx="3958063" cy="379455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600" dirty="0" smtClean="0"/>
              <a:t>«Одинаковый</a:t>
            </a:r>
            <a:r>
              <a:rPr lang="ru-RU" sz="3600" dirty="0"/>
              <a:t>, наравне, </a:t>
            </a:r>
            <a:r>
              <a:rPr lang="ru-RU" sz="3600" b="1" dirty="0">
                <a:solidFill>
                  <a:srgbClr val="FF0000"/>
                </a:solidFill>
              </a:rPr>
              <a:t>равный</a:t>
            </a:r>
            <a:r>
              <a:rPr lang="ru-RU" sz="3600" dirty="0"/>
              <a:t>» </a:t>
            </a:r>
            <a:r>
              <a:rPr lang="en-US" sz="3600" dirty="0" smtClean="0">
                <a:sym typeface="Wingdings" panose="05000000000000000000" pitchFamily="2" charset="2"/>
              </a:rPr>
              <a:t></a:t>
            </a:r>
            <a:r>
              <a:rPr lang="ru-RU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А.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Пор</a:t>
            </a:r>
            <a:r>
              <a:rPr lang="ru-RU" sz="3600" dirty="0" smtClean="0">
                <a:solidFill>
                  <a:srgbClr val="FF0000"/>
                </a:solidFill>
              </a:rPr>
              <a:t>а</a:t>
            </a:r>
            <a:r>
              <a:rPr lang="ru-RU" sz="3600" dirty="0" smtClean="0"/>
              <a:t>внялись с ним, ур</a:t>
            </a:r>
            <a:r>
              <a:rPr lang="ru-RU" sz="3600" dirty="0" smtClean="0">
                <a:solidFill>
                  <a:srgbClr val="FF0000"/>
                </a:solidFill>
              </a:rPr>
              <a:t>а</a:t>
            </a:r>
            <a:r>
              <a:rPr lang="ru-RU" sz="3600" dirty="0" smtClean="0"/>
              <a:t>внение, р</a:t>
            </a:r>
            <a:r>
              <a:rPr lang="ru-RU" sz="3600" dirty="0" smtClean="0">
                <a:solidFill>
                  <a:srgbClr val="FF0000"/>
                </a:solidFill>
              </a:rPr>
              <a:t>а</a:t>
            </a:r>
            <a:r>
              <a:rPr lang="ru-RU" sz="3600" dirty="0" smtClean="0"/>
              <a:t>внялся на товарища.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13937" y="5425533"/>
            <a:ext cx="7629311" cy="7705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Исключений нет.</a:t>
            </a:r>
            <a:endParaRPr lang="ru-RU" sz="36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81181" y="1630979"/>
            <a:ext cx="3862317" cy="41556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sz="3600" dirty="0" smtClean="0"/>
              <a:t>«</a:t>
            </a:r>
            <a:r>
              <a:rPr lang="ru-RU" sz="3600" dirty="0"/>
              <a:t>Г</a:t>
            </a:r>
            <a:r>
              <a:rPr lang="ru-RU" sz="3600" dirty="0" smtClean="0"/>
              <a:t>ладкий</a:t>
            </a:r>
            <a:r>
              <a:rPr lang="ru-RU" sz="3600" dirty="0"/>
              <a:t>, </a:t>
            </a:r>
            <a:r>
              <a:rPr lang="ru-RU" sz="3600" dirty="0" smtClean="0"/>
              <a:t>прямой, </a:t>
            </a:r>
            <a:r>
              <a:rPr lang="ru-RU" sz="3600" b="1" dirty="0" smtClean="0">
                <a:solidFill>
                  <a:srgbClr val="FF0000"/>
                </a:solidFill>
              </a:rPr>
              <a:t>ровный</a:t>
            </a:r>
            <a:r>
              <a:rPr lang="ru-RU" sz="3600" dirty="0" smtClean="0"/>
              <a:t>» </a:t>
            </a:r>
            <a:r>
              <a:rPr lang="en-US" sz="3600" dirty="0" smtClean="0">
                <a:sym typeface="Wingdings" panose="05000000000000000000" pitchFamily="2" charset="2"/>
              </a:rPr>
              <a:t></a:t>
            </a:r>
            <a:r>
              <a:rPr lang="ru-RU" sz="3600" dirty="0" smtClean="0">
                <a:sym typeface="Wingdings" panose="05000000000000000000" pitchFamily="2" charset="2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О.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  <a:sym typeface="Wingdings" panose="05000000000000000000" pitchFamily="2" charset="2"/>
              </a:rPr>
              <a:t>Выр</a:t>
            </a:r>
            <a:r>
              <a:rPr lang="ru-RU" sz="3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о</a:t>
            </a:r>
            <a:r>
              <a:rPr lang="ru-RU" sz="3600" dirty="0" smtClean="0">
                <a:solidFill>
                  <a:schemeClr val="tx1"/>
                </a:solidFill>
                <a:sym typeface="Wingdings" panose="05000000000000000000" pitchFamily="2" charset="2"/>
              </a:rPr>
              <a:t>внять по линейке, подр</a:t>
            </a:r>
            <a:r>
              <a:rPr lang="ru-RU" sz="3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о</a:t>
            </a:r>
            <a:r>
              <a:rPr lang="ru-RU" sz="3600" dirty="0" smtClean="0">
                <a:solidFill>
                  <a:schemeClr val="tx1"/>
                </a:solidFill>
                <a:sym typeface="Wingdings" panose="05000000000000000000" pitchFamily="2" charset="2"/>
              </a:rPr>
              <a:t>внять чёлку.</a:t>
            </a:r>
          </a:p>
        </p:txBody>
      </p:sp>
    </p:spTree>
    <p:extLst>
      <p:ext uri="{BB962C8B-B14F-4D97-AF65-F5344CB8AC3E}">
        <p14:creationId xmlns:p14="http://schemas.microsoft.com/office/powerpoint/2010/main" val="24043100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3937" y="778490"/>
            <a:ext cx="7929562" cy="1377855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Важно не путать чередующиеся гласные и проверяемые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3937" y="2410691"/>
            <a:ext cx="7929562" cy="326677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tx1"/>
                </a:solidFill>
              </a:rPr>
              <a:t> Мир</a:t>
            </a:r>
            <a:r>
              <a:rPr lang="ru-RU" sz="3200" b="1" dirty="0">
                <a:solidFill>
                  <a:schemeClr val="tx1"/>
                </a:solidFill>
              </a:rPr>
              <a:t>, мирный, </a:t>
            </a:r>
            <a:r>
              <a:rPr lang="ru-RU" sz="3200" b="1" dirty="0" smtClean="0">
                <a:solidFill>
                  <a:schemeClr val="tx1"/>
                </a:solidFill>
              </a:rPr>
              <a:t>усмирять. Мерить</a:t>
            </a:r>
            <a:r>
              <a:rPr lang="ru-RU" sz="3200" b="1" dirty="0">
                <a:solidFill>
                  <a:schemeClr val="tx1"/>
                </a:solidFill>
              </a:rPr>
              <a:t>, измерять, примерять платье, мерило</a:t>
            </a:r>
            <a:r>
              <a:rPr lang="ru-RU" sz="3200" b="1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tx1"/>
                </a:solidFill>
              </a:rPr>
              <a:t> Пир</a:t>
            </a:r>
            <a:r>
              <a:rPr lang="ru-RU" sz="3200" b="1">
                <a:solidFill>
                  <a:schemeClr val="tx1"/>
                </a:solidFill>
              </a:rPr>
              <a:t>, </a:t>
            </a:r>
            <a:r>
              <a:rPr lang="ru-RU" sz="3200" b="1" smtClean="0">
                <a:solidFill>
                  <a:schemeClr val="tx1"/>
                </a:solidFill>
              </a:rPr>
              <a:t>пировать, перила.</a:t>
            </a:r>
            <a:endParaRPr lang="ru-RU" sz="3200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tx1"/>
                </a:solidFill>
              </a:rPr>
              <a:t> Горе</a:t>
            </a:r>
            <a:r>
              <a:rPr lang="ru-RU" sz="3200" b="1" dirty="0" smtClean="0">
                <a:solidFill>
                  <a:schemeClr val="tx1"/>
                </a:solidFill>
              </a:rPr>
              <a:t>, горевать. Горы, гористый</a:t>
            </a:r>
            <a:r>
              <a:rPr lang="ru-RU" sz="3200" b="1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tx1"/>
                </a:solidFill>
              </a:rPr>
              <a:t> Косички, косой, косить.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2706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3937" y="778491"/>
            <a:ext cx="7929562" cy="654050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1. </a:t>
            </a:r>
            <a:r>
              <a:rPr lang="ru-RU" dirty="0" smtClean="0">
                <a:solidFill>
                  <a:schemeClr val="bg1"/>
                </a:solidFill>
              </a:rPr>
              <a:t>Ударение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811438" y="1630979"/>
            <a:ext cx="3985148" cy="418296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4400" dirty="0" err="1" smtClean="0"/>
              <a:t>Гар</a:t>
            </a:r>
            <a:r>
              <a:rPr lang="ru-RU" sz="4400" dirty="0" smtClean="0"/>
              <a:t>-гор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400" dirty="0" smtClean="0"/>
              <a:t>Клан-клон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400" dirty="0" err="1" smtClean="0"/>
              <a:t>Твар-твор</a:t>
            </a:r>
            <a:endParaRPr lang="ru-RU" sz="4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4400" dirty="0" err="1" smtClean="0"/>
              <a:t>Зар-зор</a:t>
            </a:r>
            <a:endParaRPr lang="ru-RU" sz="4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4400" dirty="0" smtClean="0"/>
              <a:t>Плав-плов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2430173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3937" y="778491"/>
            <a:ext cx="7929562" cy="654050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Гар</a:t>
            </a:r>
            <a:r>
              <a:rPr lang="ru-RU" dirty="0">
                <a:solidFill>
                  <a:schemeClr val="bg1"/>
                </a:solidFill>
              </a:rPr>
              <a:t>-гор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3937" y="1630980"/>
            <a:ext cx="7629311" cy="284548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4400" dirty="0" smtClean="0"/>
              <a:t>В безударном положении всегда </a:t>
            </a:r>
            <a:r>
              <a:rPr lang="ru-RU" sz="4400" dirty="0"/>
              <a:t>-</a:t>
            </a:r>
            <a:r>
              <a:rPr lang="ru-RU" sz="4400" b="1" dirty="0" smtClean="0"/>
              <a:t>О</a:t>
            </a:r>
            <a:r>
              <a:rPr lang="ru-RU" sz="4400" dirty="0" smtClean="0"/>
              <a:t>-.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</a:rPr>
              <a:t>Например: </a:t>
            </a:r>
            <a:r>
              <a:rPr lang="ru-RU" sz="4400" dirty="0" err="1" smtClean="0"/>
              <a:t>заг</a:t>
            </a:r>
            <a:r>
              <a:rPr lang="ru-RU" sz="4400" dirty="0" err="1" smtClean="0">
                <a:solidFill>
                  <a:srgbClr val="C00000"/>
                </a:solidFill>
              </a:rPr>
              <a:t>а́</a:t>
            </a:r>
            <a:r>
              <a:rPr lang="ru-RU" sz="4400" dirty="0" err="1" smtClean="0"/>
              <a:t>р</a:t>
            </a:r>
            <a:r>
              <a:rPr lang="ru-RU" sz="4400" dirty="0" smtClean="0"/>
              <a:t> </a:t>
            </a:r>
            <a:r>
              <a:rPr lang="ru-RU" sz="4400" dirty="0"/>
              <a:t>– заг</a:t>
            </a:r>
            <a:r>
              <a:rPr lang="ru-RU" sz="4400" dirty="0">
                <a:solidFill>
                  <a:srgbClr val="C00000"/>
                </a:solidFill>
              </a:rPr>
              <a:t>о</a:t>
            </a:r>
            <a:r>
              <a:rPr lang="ru-RU" sz="4400" dirty="0"/>
              <a:t>релый, уг</a:t>
            </a:r>
            <a:r>
              <a:rPr lang="ru-RU" sz="4400" dirty="0">
                <a:solidFill>
                  <a:srgbClr val="C00000"/>
                </a:solidFill>
              </a:rPr>
              <a:t>о</a:t>
            </a:r>
            <a:r>
              <a:rPr lang="ru-RU" sz="4400" dirty="0"/>
              <a:t>реть, пог</a:t>
            </a:r>
            <a:r>
              <a:rPr lang="ru-RU" sz="4400" dirty="0">
                <a:solidFill>
                  <a:srgbClr val="C00000"/>
                </a:solidFill>
              </a:rPr>
              <a:t>о</a:t>
            </a:r>
            <a:r>
              <a:rPr lang="ru-RU" sz="4400" dirty="0"/>
              <a:t>релец.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64062" y="4731295"/>
            <a:ext cx="7629311" cy="1426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dirty="0">
                <a:solidFill>
                  <a:srgbClr val="C00000"/>
                </a:solidFill>
              </a:rPr>
              <a:t>Исключения</a:t>
            </a:r>
            <a:r>
              <a:rPr lang="ru-RU" sz="4400" dirty="0"/>
              <a:t>: </a:t>
            </a:r>
            <a:r>
              <a:rPr lang="ru-RU" sz="4400" dirty="0" err="1" smtClean="0"/>
              <a:t>при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́</a:t>
            </a:r>
            <a:r>
              <a:rPr lang="ru-RU" sz="4400" dirty="0" err="1" smtClean="0"/>
              <a:t>г</a:t>
            </a:r>
            <a:r>
              <a:rPr lang="ru-RU" sz="4400" dirty="0" err="1" smtClean="0">
                <a:solidFill>
                  <a:srgbClr val="C00000"/>
                </a:solidFill>
              </a:rPr>
              <a:t>а</a:t>
            </a:r>
            <a:r>
              <a:rPr lang="ru-RU" sz="4400" dirty="0" err="1" smtClean="0"/>
              <a:t>рь</a:t>
            </a:r>
            <a:r>
              <a:rPr lang="ru-RU" sz="4400" dirty="0"/>
              <a:t>, </a:t>
            </a:r>
            <a:r>
              <a:rPr lang="ru-RU" sz="4400" dirty="0" err="1" smtClean="0"/>
              <a:t>и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́</a:t>
            </a:r>
            <a:r>
              <a:rPr lang="ru-RU" sz="4400" dirty="0" err="1" smtClean="0"/>
              <a:t>зг</a:t>
            </a:r>
            <a:r>
              <a:rPr lang="ru-RU" sz="4400" dirty="0" err="1" smtClean="0">
                <a:solidFill>
                  <a:srgbClr val="C00000"/>
                </a:solidFill>
              </a:rPr>
              <a:t>а</a:t>
            </a:r>
            <a:r>
              <a:rPr lang="ru-RU" sz="4400" dirty="0" err="1" smtClean="0"/>
              <a:t>рь</a:t>
            </a:r>
            <a:r>
              <a:rPr lang="ru-RU" sz="4400" dirty="0"/>
              <a:t>, </a:t>
            </a:r>
            <a:r>
              <a:rPr lang="ru-RU" sz="4400" dirty="0" err="1" smtClean="0"/>
              <a:t>вы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́</a:t>
            </a:r>
            <a:r>
              <a:rPr lang="ru-RU" sz="4400" dirty="0" err="1" smtClean="0"/>
              <a:t>г</a:t>
            </a:r>
            <a:r>
              <a:rPr lang="ru-RU" sz="4400" dirty="0" err="1" smtClean="0">
                <a:solidFill>
                  <a:srgbClr val="C00000"/>
                </a:solidFill>
              </a:rPr>
              <a:t>а</a:t>
            </a:r>
            <a:r>
              <a:rPr lang="ru-RU" sz="4400" dirty="0" err="1" smtClean="0"/>
              <a:t>рки</a:t>
            </a:r>
            <a:r>
              <a:rPr lang="ru-RU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68727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3937" y="778491"/>
            <a:ext cx="7929562" cy="654050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Клан-клон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3937" y="1630980"/>
            <a:ext cx="7629311" cy="284548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4400" dirty="0" smtClean="0"/>
              <a:t>В безударном положении всегда </a:t>
            </a:r>
            <a:r>
              <a:rPr lang="ru-RU" sz="4400" dirty="0"/>
              <a:t>-</a:t>
            </a:r>
            <a:r>
              <a:rPr lang="ru-RU" sz="4400" b="1" dirty="0" smtClean="0"/>
              <a:t>О</a:t>
            </a:r>
            <a:r>
              <a:rPr lang="ru-RU" sz="4400" dirty="0" smtClean="0"/>
              <a:t>-.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</a:rPr>
              <a:t>Например: </a:t>
            </a:r>
            <a:r>
              <a:rPr lang="ru-RU" sz="4400" dirty="0" err="1" smtClean="0"/>
              <a:t>кл</a:t>
            </a:r>
            <a:r>
              <a:rPr lang="ru-RU" sz="4400" dirty="0" err="1" smtClean="0">
                <a:solidFill>
                  <a:srgbClr val="C00000"/>
                </a:solidFill>
              </a:rPr>
              <a:t>а</a:t>
            </a:r>
            <a:r>
              <a:rPr lang="ru-RU" sz="4400" dirty="0" err="1" smtClean="0"/>
              <a:t>́няться</a:t>
            </a:r>
            <a:r>
              <a:rPr lang="ru-RU" sz="4400" dirty="0" smtClean="0"/>
              <a:t>, </a:t>
            </a:r>
            <a:r>
              <a:rPr lang="ru-RU" sz="4400" dirty="0" err="1"/>
              <a:t>покл</a:t>
            </a:r>
            <a:r>
              <a:rPr lang="ru-RU" sz="4400" dirty="0" err="1">
                <a:solidFill>
                  <a:srgbClr val="C00000"/>
                </a:solidFill>
              </a:rPr>
              <a:t>о</a:t>
            </a:r>
            <a:r>
              <a:rPr lang="ru-RU" sz="4400" dirty="0" err="1"/>
              <a:t>́н</a:t>
            </a:r>
            <a:r>
              <a:rPr lang="ru-RU" sz="4400" dirty="0"/>
              <a:t> – покл</a:t>
            </a:r>
            <a:r>
              <a:rPr lang="ru-RU" sz="4400" dirty="0">
                <a:solidFill>
                  <a:srgbClr val="C00000"/>
                </a:solidFill>
              </a:rPr>
              <a:t>о</a:t>
            </a:r>
            <a:r>
              <a:rPr lang="ru-RU" sz="4400" dirty="0"/>
              <a:t>ниться, скл</a:t>
            </a:r>
            <a:r>
              <a:rPr lang="ru-RU" sz="4400" dirty="0">
                <a:solidFill>
                  <a:srgbClr val="C00000"/>
                </a:solidFill>
              </a:rPr>
              <a:t>о</a:t>
            </a:r>
            <a:r>
              <a:rPr lang="ru-RU" sz="4400" dirty="0"/>
              <a:t>нять, накл</a:t>
            </a:r>
            <a:r>
              <a:rPr lang="ru-RU" sz="4400" dirty="0">
                <a:solidFill>
                  <a:srgbClr val="C00000"/>
                </a:solidFill>
              </a:rPr>
              <a:t>о</a:t>
            </a:r>
            <a:r>
              <a:rPr lang="ru-RU" sz="4400" dirty="0"/>
              <a:t>нение, </a:t>
            </a:r>
            <a:r>
              <a:rPr lang="ru-RU" sz="4400" dirty="0" smtClean="0"/>
              <a:t>скл</a:t>
            </a:r>
            <a:r>
              <a:rPr lang="ru-RU" sz="4400" dirty="0" smtClean="0">
                <a:solidFill>
                  <a:srgbClr val="C00000"/>
                </a:solidFill>
              </a:rPr>
              <a:t>о</a:t>
            </a:r>
            <a:r>
              <a:rPr lang="ru-RU" sz="4400" dirty="0" smtClean="0"/>
              <a:t>нение.</a:t>
            </a:r>
            <a:endParaRPr lang="ru-RU" sz="44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64062" y="5390865"/>
            <a:ext cx="7629311" cy="7665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Исключений нет.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3004749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3937" y="778491"/>
            <a:ext cx="7929562" cy="654050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Твар-твор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3937" y="1630980"/>
            <a:ext cx="7629311" cy="284548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4400" dirty="0" smtClean="0"/>
              <a:t>В безударном положении всегда </a:t>
            </a:r>
            <a:r>
              <a:rPr lang="ru-RU" sz="4400" dirty="0"/>
              <a:t>-</a:t>
            </a:r>
            <a:r>
              <a:rPr lang="ru-RU" sz="4400" b="1" dirty="0" smtClean="0"/>
              <a:t>О</a:t>
            </a:r>
            <a:r>
              <a:rPr lang="ru-RU" sz="4400" dirty="0" smtClean="0"/>
              <a:t>-.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</a:rPr>
              <a:t>Например: </a:t>
            </a:r>
            <a:r>
              <a:rPr lang="ru-RU" sz="4400" dirty="0" err="1" smtClean="0"/>
              <a:t>тв</a:t>
            </a:r>
            <a:r>
              <a:rPr lang="ru-RU" sz="4400" dirty="0" err="1" smtClean="0">
                <a:solidFill>
                  <a:srgbClr val="C00000"/>
                </a:solidFill>
              </a:rPr>
              <a:t>а</a:t>
            </a:r>
            <a:r>
              <a:rPr lang="ru-RU" sz="4400" dirty="0" err="1" smtClean="0"/>
              <a:t>́рь</a:t>
            </a:r>
            <a:r>
              <a:rPr lang="ru-RU" sz="4400" dirty="0" smtClean="0"/>
              <a:t>, </a:t>
            </a:r>
            <a:r>
              <a:rPr lang="ru-RU" sz="4400" dirty="0" err="1"/>
              <a:t>тв</a:t>
            </a:r>
            <a:r>
              <a:rPr lang="ru-RU" sz="4400" dirty="0" err="1">
                <a:solidFill>
                  <a:srgbClr val="C00000"/>
                </a:solidFill>
              </a:rPr>
              <a:t>о́</a:t>
            </a:r>
            <a:r>
              <a:rPr lang="ru-RU" sz="4400" dirty="0" err="1"/>
              <a:t>рчество</a:t>
            </a:r>
            <a:r>
              <a:rPr lang="ru-RU" sz="4400" dirty="0"/>
              <a:t> – тв</a:t>
            </a:r>
            <a:r>
              <a:rPr lang="ru-RU" sz="4400" dirty="0">
                <a:solidFill>
                  <a:srgbClr val="C00000"/>
                </a:solidFill>
              </a:rPr>
              <a:t>о</a:t>
            </a:r>
            <a:r>
              <a:rPr lang="ru-RU" sz="4400" dirty="0"/>
              <a:t>рить, сотв</a:t>
            </a:r>
            <a:r>
              <a:rPr lang="ru-RU" sz="4400" dirty="0">
                <a:solidFill>
                  <a:srgbClr val="C00000"/>
                </a:solidFill>
              </a:rPr>
              <a:t>о</a:t>
            </a:r>
            <a:r>
              <a:rPr lang="ru-RU" sz="4400" dirty="0"/>
              <a:t>рить, претв</a:t>
            </a:r>
            <a:r>
              <a:rPr lang="ru-RU" sz="4400" dirty="0">
                <a:solidFill>
                  <a:srgbClr val="C00000"/>
                </a:solidFill>
              </a:rPr>
              <a:t>о</a:t>
            </a:r>
            <a:r>
              <a:rPr lang="ru-RU" sz="4400" dirty="0"/>
              <a:t>рить, притв</a:t>
            </a:r>
            <a:r>
              <a:rPr lang="ru-RU" sz="4400" dirty="0">
                <a:solidFill>
                  <a:srgbClr val="C00000"/>
                </a:solidFill>
              </a:rPr>
              <a:t>о</a:t>
            </a:r>
            <a:r>
              <a:rPr lang="ru-RU" sz="4400" dirty="0"/>
              <a:t>риться.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64062" y="5377217"/>
            <a:ext cx="7629311" cy="7801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Исключение</a:t>
            </a:r>
            <a:r>
              <a:rPr lang="ru-RU" sz="4400" dirty="0" smtClean="0"/>
              <a:t>: </a:t>
            </a:r>
            <a:r>
              <a:rPr lang="ru-RU" sz="4400" dirty="0" err="1" smtClean="0"/>
              <a:t>у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́</a:t>
            </a:r>
            <a:r>
              <a:rPr lang="ru-RU" sz="4400" dirty="0" err="1" smtClean="0"/>
              <a:t>тв</a:t>
            </a:r>
            <a:r>
              <a:rPr lang="ru-RU" sz="4400" dirty="0" err="1" smtClean="0">
                <a:solidFill>
                  <a:srgbClr val="C00000"/>
                </a:solidFill>
              </a:rPr>
              <a:t>а</a:t>
            </a:r>
            <a:r>
              <a:rPr lang="ru-RU" sz="4400" dirty="0" err="1" smtClean="0"/>
              <a:t>рь</a:t>
            </a:r>
            <a:r>
              <a:rPr lang="ru-RU" sz="4400" dirty="0" smtClean="0"/>
              <a:t>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7152377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3937" y="778491"/>
            <a:ext cx="7929562" cy="654050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Зар-зор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3937" y="1630980"/>
            <a:ext cx="7629311" cy="284548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4400" dirty="0" smtClean="0"/>
              <a:t>В безударном положении всегда -</a:t>
            </a:r>
            <a:r>
              <a:rPr lang="ru-RU" sz="4400" b="1" dirty="0" smtClean="0">
                <a:solidFill>
                  <a:srgbClr val="C00000"/>
                </a:solidFill>
              </a:rPr>
              <a:t>А</a:t>
            </a:r>
            <a:r>
              <a:rPr lang="ru-RU" sz="4400" dirty="0" smtClean="0"/>
              <a:t>-.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</a:rPr>
              <a:t>Например: </a:t>
            </a:r>
            <a:r>
              <a:rPr lang="ru-RU" sz="4400" dirty="0" err="1"/>
              <a:t>з</a:t>
            </a:r>
            <a:r>
              <a:rPr lang="ru-RU" sz="4400" dirty="0" err="1" smtClean="0">
                <a:solidFill>
                  <a:srgbClr val="C00000"/>
                </a:solidFill>
              </a:rPr>
              <a:t>а́</a:t>
            </a:r>
            <a:r>
              <a:rPr lang="ru-RU" sz="4400" dirty="0" err="1" smtClean="0"/>
              <a:t>рево</a:t>
            </a:r>
            <a:r>
              <a:rPr lang="ru-RU" sz="4400" dirty="0"/>
              <a:t>, </a:t>
            </a:r>
            <a:r>
              <a:rPr lang="ru-RU" sz="4400" dirty="0" err="1"/>
              <a:t>з</a:t>
            </a:r>
            <a:r>
              <a:rPr lang="ru-RU" sz="4400" dirty="0" err="1">
                <a:solidFill>
                  <a:srgbClr val="C00000"/>
                </a:solidFill>
              </a:rPr>
              <a:t>о́</a:t>
            </a:r>
            <a:r>
              <a:rPr lang="ru-RU" sz="4400" dirty="0" err="1"/>
              <a:t>рька</a:t>
            </a:r>
            <a:r>
              <a:rPr lang="ru-RU" sz="4400" dirty="0"/>
              <a:t> – з</a:t>
            </a:r>
            <a:r>
              <a:rPr lang="ru-RU" sz="4400" dirty="0">
                <a:solidFill>
                  <a:srgbClr val="C00000"/>
                </a:solidFill>
              </a:rPr>
              <a:t>а</a:t>
            </a:r>
            <a:r>
              <a:rPr lang="ru-RU" sz="4400" dirty="0"/>
              <a:t>ря, з</a:t>
            </a:r>
            <a:r>
              <a:rPr lang="ru-RU" sz="4400" dirty="0">
                <a:solidFill>
                  <a:srgbClr val="C00000"/>
                </a:solidFill>
              </a:rPr>
              <a:t>а</a:t>
            </a:r>
            <a:r>
              <a:rPr lang="ru-RU" sz="4400" dirty="0"/>
              <a:t>рница, оз</a:t>
            </a:r>
            <a:r>
              <a:rPr lang="ru-RU" sz="4400" dirty="0">
                <a:solidFill>
                  <a:srgbClr val="C00000"/>
                </a:solidFill>
              </a:rPr>
              <a:t>а</a:t>
            </a:r>
            <a:r>
              <a:rPr lang="ru-RU" sz="4400" dirty="0"/>
              <a:t>рять.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64062" y="4731295"/>
            <a:ext cx="7629311" cy="1426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dirty="0">
                <a:solidFill>
                  <a:srgbClr val="C00000"/>
                </a:solidFill>
              </a:rPr>
              <a:t>Исключения</a:t>
            </a:r>
            <a:r>
              <a:rPr lang="ru-RU" sz="4400" dirty="0"/>
              <a:t>: </a:t>
            </a:r>
            <a:r>
              <a:rPr lang="ru-RU" sz="4400" dirty="0" smtClean="0"/>
              <a:t>з</a:t>
            </a:r>
            <a:r>
              <a:rPr lang="ru-RU" sz="4400" dirty="0" smtClean="0">
                <a:solidFill>
                  <a:srgbClr val="C00000"/>
                </a:solidFill>
              </a:rPr>
              <a:t>о</a:t>
            </a:r>
            <a:r>
              <a:rPr lang="ru-RU" sz="4400" dirty="0" smtClean="0"/>
              <a:t>ревать, </a:t>
            </a:r>
            <a:r>
              <a:rPr lang="ru-RU" sz="4400" dirty="0" err="1" smtClean="0"/>
              <a:t>з</a:t>
            </a:r>
            <a:r>
              <a:rPr lang="ru-RU" sz="4400" dirty="0" err="1" smtClean="0">
                <a:solidFill>
                  <a:srgbClr val="C00000"/>
                </a:solidFill>
              </a:rPr>
              <a:t>о</a:t>
            </a:r>
            <a:r>
              <a:rPr lang="ru-RU" sz="4400" dirty="0" err="1" smtClean="0"/>
              <a:t>рянка</a:t>
            </a:r>
            <a:r>
              <a:rPr lang="ru-RU" sz="4400" dirty="0" smtClean="0"/>
              <a:t>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8171491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3937" y="778491"/>
            <a:ext cx="7929562" cy="654050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Плав-плов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3937" y="1630980"/>
            <a:ext cx="7929562" cy="284548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4400" dirty="0" smtClean="0"/>
              <a:t>В безударном положении всегда -</a:t>
            </a:r>
            <a:r>
              <a:rPr lang="ru-RU" sz="4400" b="1" dirty="0" smtClean="0"/>
              <a:t>А</a:t>
            </a:r>
            <a:r>
              <a:rPr lang="ru-RU" sz="4400" dirty="0" smtClean="0"/>
              <a:t>-.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Например: </a:t>
            </a:r>
            <a:r>
              <a:rPr lang="ru-RU" sz="4000" dirty="0" err="1"/>
              <a:t>п</a:t>
            </a:r>
            <a:r>
              <a:rPr lang="ru-RU" sz="4000" dirty="0" err="1" smtClean="0"/>
              <a:t>ла́вать</a:t>
            </a:r>
            <a:r>
              <a:rPr lang="ru-RU" sz="4000" dirty="0"/>
              <a:t>, </a:t>
            </a:r>
            <a:r>
              <a:rPr lang="ru-RU" sz="4000" dirty="0" err="1"/>
              <a:t>плы́ть</a:t>
            </a:r>
            <a:r>
              <a:rPr lang="ru-RU" sz="4000" dirty="0"/>
              <a:t> – пл</a:t>
            </a:r>
            <a:r>
              <a:rPr lang="ru-RU" sz="4000" dirty="0">
                <a:solidFill>
                  <a:srgbClr val="C00000"/>
                </a:solidFill>
              </a:rPr>
              <a:t>а</a:t>
            </a:r>
            <a:r>
              <a:rPr lang="ru-RU" sz="4000" dirty="0"/>
              <a:t>вучесть, попл</a:t>
            </a:r>
            <a:r>
              <a:rPr lang="ru-RU" sz="4000" dirty="0">
                <a:solidFill>
                  <a:srgbClr val="C00000"/>
                </a:solidFill>
              </a:rPr>
              <a:t>а</a:t>
            </a:r>
            <a:r>
              <a:rPr lang="ru-RU" sz="4000" dirty="0"/>
              <a:t>вок, жук-пл</a:t>
            </a:r>
            <a:r>
              <a:rPr lang="ru-RU" sz="4000" dirty="0">
                <a:solidFill>
                  <a:srgbClr val="FF0000"/>
                </a:solidFill>
              </a:rPr>
              <a:t>а</a:t>
            </a:r>
            <a:r>
              <a:rPr lang="ru-RU" sz="4000" dirty="0"/>
              <a:t>вунец.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13937" y="4674905"/>
            <a:ext cx="7629311" cy="14392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dirty="0">
                <a:solidFill>
                  <a:srgbClr val="C00000"/>
                </a:solidFill>
              </a:rPr>
              <a:t>Исключения</a:t>
            </a:r>
            <a:r>
              <a:rPr lang="ru-RU" sz="4400" dirty="0"/>
              <a:t>: п</a:t>
            </a:r>
            <a:r>
              <a:rPr lang="ru-RU" sz="4400" dirty="0" smtClean="0"/>
              <a:t>л</a:t>
            </a:r>
            <a:r>
              <a:rPr lang="ru-RU" sz="4400" dirty="0" smtClean="0">
                <a:solidFill>
                  <a:srgbClr val="C00000"/>
                </a:solidFill>
              </a:rPr>
              <a:t>о</a:t>
            </a:r>
            <a:r>
              <a:rPr lang="ru-RU" sz="4400" dirty="0" smtClean="0"/>
              <a:t>вец</a:t>
            </a:r>
            <a:r>
              <a:rPr lang="ru-RU" sz="4400" dirty="0"/>
              <a:t>, пл</a:t>
            </a:r>
            <a:r>
              <a:rPr lang="ru-RU" sz="4400" dirty="0">
                <a:solidFill>
                  <a:srgbClr val="C00000"/>
                </a:solidFill>
              </a:rPr>
              <a:t>о</a:t>
            </a:r>
            <a:r>
              <a:rPr lang="ru-RU" sz="4400" dirty="0"/>
              <a:t>вчиха;</a:t>
            </a:r>
            <a:br>
              <a:rPr lang="ru-RU" sz="4400" dirty="0"/>
            </a:br>
            <a:r>
              <a:rPr lang="ru-RU" sz="4400" dirty="0" smtClean="0"/>
              <a:t>пл</a:t>
            </a:r>
            <a:r>
              <a:rPr lang="ru-RU" sz="4400" dirty="0" smtClean="0">
                <a:solidFill>
                  <a:srgbClr val="C00000"/>
                </a:solidFill>
              </a:rPr>
              <a:t>ы</a:t>
            </a:r>
            <a:r>
              <a:rPr lang="ru-RU" sz="4400" dirty="0" smtClean="0"/>
              <a:t>вуны.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8975773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3937" y="778491"/>
            <a:ext cx="7929562" cy="65405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2. Согласные в конце корня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797790" y="2122299"/>
            <a:ext cx="3985148" cy="266806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4400" dirty="0" err="1" smtClean="0"/>
              <a:t>Ра</a:t>
            </a:r>
            <a:r>
              <a:rPr lang="ru-RU" sz="4400" dirty="0" err="1" smtClean="0">
                <a:solidFill>
                  <a:srgbClr val="0070C0"/>
                </a:solidFill>
              </a:rPr>
              <a:t>ст</a:t>
            </a:r>
            <a:r>
              <a:rPr lang="ru-RU" sz="4400" dirty="0" smtClean="0"/>
              <a:t>-</a:t>
            </a:r>
            <a:r>
              <a:rPr lang="ru-RU" sz="4400" dirty="0" err="1" smtClean="0"/>
              <a:t>ра</a:t>
            </a:r>
            <a:r>
              <a:rPr lang="ru-RU" sz="4400" dirty="0" err="1" smtClean="0">
                <a:solidFill>
                  <a:srgbClr val="0070C0"/>
                </a:solidFill>
              </a:rPr>
              <a:t>щ</a:t>
            </a:r>
            <a:r>
              <a:rPr lang="ru-RU" sz="4400" dirty="0" smtClean="0"/>
              <a:t>-ро</a:t>
            </a:r>
            <a:r>
              <a:rPr lang="ru-RU" sz="4400" dirty="0" smtClean="0">
                <a:solidFill>
                  <a:srgbClr val="0070C0"/>
                </a:solidFill>
              </a:rPr>
              <a:t>с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400" dirty="0" smtClean="0"/>
              <a:t>Ска</a:t>
            </a:r>
            <a:r>
              <a:rPr lang="ru-RU" sz="4400" dirty="0" smtClean="0">
                <a:solidFill>
                  <a:srgbClr val="0070C0"/>
                </a:solidFill>
              </a:rPr>
              <a:t>к</a:t>
            </a:r>
            <a:r>
              <a:rPr lang="ru-RU" sz="4400" dirty="0" smtClean="0"/>
              <a:t>-</a:t>
            </a:r>
            <a:r>
              <a:rPr lang="ru-RU" sz="4400" dirty="0" err="1" smtClean="0"/>
              <a:t>ско</a:t>
            </a:r>
            <a:r>
              <a:rPr lang="ru-RU" sz="4400" dirty="0" err="1" smtClean="0">
                <a:solidFill>
                  <a:srgbClr val="0070C0"/>
                </a:solidFill>
              </a:rPr>
              <a:t>ч</a:t>
            </a:r>
            <a:endParaRPr lang="ru-RU" sz="4400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4400" dirty="0" smtClean="0"/>
              <a:t>Ла</a:t>
            </a:r>
            <a:r>
              <a:rPr lang="ru-RU" sz="4400" dirty="0" smtClean="0">
                <a:solidFill>
                  <a:srgbClr val="0070C0"/>
                </a:solidFill>
              </a:rPr>
              <a:t>г</a:t>
            </a:r>
            <a:r>
              <a:rPr lang="ru-RU" sz="4400" dirty="0" smtClean="0"/>
              <a:t>-ло</a:t>
            </a:r>
            <a:r>
              <a:rPr lang="ru-RU" sz="4400" dirty="0" smtClean="0">
                <a:solidFill>
                  <a:srgbClr val="0070C0"/>
                </a:solidFill>
              </a:rPr>
              <a:t>ж</a:t>
            </a:r>
          </a:p>
          <a:p>
            <a:pPr marL="0" indent="0">
              <a:buNone/>
            </a:pPr>
            <a:endParaRPr lang="ru-RU" sz="4400" dirty="0" smtClean="0"/>
          </a:p>
        </p:txBody>
      </p:sp>
    </p:spTree>
    <p:extLst>
      <p:ext uri="{BB962C8B-B14F-4D97-AF65-F5344CB8AC3E}">
        <p14:creationId xmlns:p14="http://schemas.microsoft.com/office/powerpoint/2010/main" val="16198824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Другая 59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C00000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467</TotalTime>
  <Words>576</Words>
  <Application>Microsoft Office PowerPoint</Application>
  <PresentationFormat>Экран (4:3)</PresentationFormat>
  <Paragraphs>109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Натуральные материалы</vt:lpstr>
      <vt:lpstr>Чередование гласных в корне</vt:lpstr>
      <vt:lpstr>Все чередования зависят от определённого условия</vt:lpstr>
      <vt:lpstr>1. Ударение</vt:lpstr>
      <vt:lpstr>Гар-гор</vt:lpstr>
      <vt:lpstr>Клан-клон</vt:lpstr>
      <vt:lpstr>Твар-твор</vt:lpstr>
      <vt:lpstr>Зар-зор</vt:lpstr>
      <vt:lpstr>Плав-плов</vt:lpstr>
      <vt:lpstr>2. Согласные в конце корня</vt:lpstr>
      <vt:lpstr>Раст-ращ-рос</vt:lpstr>
      <vt:lpstr>Скак-скоч</vt:lpstr>
      <vt:lpstr>Лаг-лож</vt:lpstr>
      <vt:lpstr>3. Суффикс -а- после корня</vt:lpstr>
      <vt:lpstr>Кас-кос</vt:lpstr>
      <vt:lpstr>A(Я)/им(ин)</vt:lpstr>
      <vt:lpstr>Жег-жиг</vt:lpstr>
      <vt:lpstr>Стел-стил</vt:lpstr>
      <vt:lpstr>Чет-чит</vt:lpstr>
      <vt:lpstr>Блест-блист</vt:lpstr>
      <vt:lpstr>Бер-бир, пер-пир, дер-дир,  тер-тир, мер-мир</vt:lpstr>
      <vt:lpstr>4. Значение слова</vt:lpstr>
      <vt:lpstr>Мак-мок</vt:lpstr>
      <vt:lpstr>Равн-ровн</vt:lpstr>
      <vt:lpstr>Важно не путать чередующиеся гласные и проверяемые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Запиши глаголы, вписывая нужные буквы. Выдели их окончания.</dc:title>
  <dc:creator>Пользователь Windows</dc:creator>
  <cp:lastModifiedBy>Учитель</cp:lastModifiedBy>
  <cp:revision>41</cp:revision>
  <dcterms:created xsi:type="dcterms:W3CDTF">2020-04-16T14:45:45Z</dcterms:created>
  <dcterms:modified xsi:type="dcterms:W3CDTF">2020-10-06T12:06:36Z</dcterms:modified>
</cp:coreProperties>
</file>