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notesSlides/notesSlide4.xml" ContentType="application/vnd.openxmlformats-officedocument.presentationml.notesSlide+xml"/>
  <Override PartName="/ppt/tags/tag9.xml" ContentType="application/vnd.openxmlformats-officedocument.presentationml.tags+xml"/>
  <Override PartName="/ppt/notesSlides/notesSlide5.xml" ContentType="application/vnd.openxmlformats-officedocument.presentationml.notesSlide+xml"/>
  <Override PartName="/ppt/tags/tag10.xml" ContentType="application/vnd.openxmlformats-officedocument.presentationml.tags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ppt/tags/tag12.xml" ContentType="application/vnd.openxmlformats-officedocument.presentationml.tags+xml"/>
  <Override PartName="/ppt/notesSlides/notesSlide8.xml" ContentType="application/vnd.openxmlformats-officedocument.presentationml.notesSlide+xml"/>
  <Override PartName="/ppt/tags/tag13.xml" ContentType="application/vnd.openxmlformats-officedocument.presentationml.tags+xml"/>
  <Override PartName="/ppt/notesSlides/notesSlide9.xml" ContentType="application/vnd.openxmlformats-officedocument.presentationml.notesSlide+xml"/>
  <Override PartName="/ppt/tags/tag14.xml" ContentType="application/vnd.openxmlformats-officedocument.presentationml.tags+xml"/>
  <Override PartName="/ppt/notesSlides/notesSlide10.xml" ContentType="application/vnd.openxmlformats-officedocument.presentationml.notesSlide+xml"/>
  <Override PartName="/ppt/tags/tag15.xml" ContentType="application/vnd.openxmlformats-officedocument.presentationml.tags+xml"/>
  <Override PartName="/ppt/notesSlides/notesSlide11.xml" ContentType="application/vnd.openxmlformats-officedocument.presentationml.notesSlide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notesSlides/notesSlide13.xml" ContentType="application/vnd.openxmlformats-officedocument.presentationml.notesSlide+xml"/>
  <Override PartName="/ppt/tags/tag18.xml" ContentType="application/vnd.openxmlformats-officedocument.presentationml.tags+xml"/>
  <Override PartName="/ppt/notesSlides/notesSlide14.xml" ContentType="application/vnd.openxmlformats-officedocument.presentationml.notesSlide+xml"/>
  <Override PartName="/ppt/tags/tag19.xml" ContentType="application/vnd.openxmlformats-officedocument.presentationml.tags+xml"/>
  <Override PartName="/ppt/notesSlides/notesSlide15.xml" ContentType="application/vnd.openxmlformats-officedocument.presentationml.notesSlide+xml"/>
  <Override PartName="/ppt/tags/tag20.xml" ContentType="application/vnd.openxmlformats-officedocument.presentationml.tags+xml"/>
  <Override PartName="/ppt/notesSlides/notesSlide16.xml" ContentType="application/vnd.openxmlformats-officedocument.presentationml.notesSlide+xml"/>
  <Override PartName="/ppt/tags/tag21.xml" ContentType="application/vnd.openxmlformats-officedocument.presentationml.tags+xml"/>
  <Override PartName="/ppt/notesSlides/notesSlide17.xml" ContentType="application/vnd.openxmlformats-officedocument.presentationml.notesSlide+xml"/>
  <Override PartName="/ppt/tags/tag22.xml" ContentType="application/vnd.openxmlformats-officedocument.presentationml.tags+xml"/>
  <Override PartName="/ppt/notesSlides/notesSlide18.xml" ContentType="application/vnd.openxmlformats-officedocument.presentationml.notesSlide+xml"/>
  <Override PartName="/ppt/tags/tag23.xml" ContentType="application/vnd.openxmlformats-officedocument.presentationml.tags+xml"/>
  <Override PartName="/ppt/notesSlides/notesSlide19.xml" ContentType="application/vnd.openxmlformats-officedocument.presentationml.notesSlide+xml"/>
  <Override PartName="/ppt/tags/tag24.xml" ContentType="application/vnd.openxmlformats-officedocument.presentationml.tags+xml"/>
  <Override PartName="/ppt/notesSlides/notesSlide20.xml" ContentType="application/vnd.openxmlformats-officedocument.presentationml.notesSlide+xml"/>
  <Override PartName="/ppt/tags/tag25.xml" ContentType="application/vnd.openxmlformats-officedocument.presentationml.tags+xml"/>
  <Override PartName="/ppt/notesSlides/notesSlide21.xml" ContentType="application/vnd.openxmlformats-officedocument.presentationml.notesSlide+xml"/>
  <Override PartName="/ppt/tags/tag26.xml" ContentType="application/vnd.openxmlformats-officedocument.presentationml.tags+xml"/>
  <Override PartName="/ppt/notesSlides/notesSlide22.xml" ContentType="application/vnd.openxmlformats-officedocument.presentationml.notesSlide+xml"/>
  <Override PartName="/ppt/tags/tag27.xml" ContentType="application/vnd.openxmlformats-officedocument.presentationml.tags+xml"/>
  <Override PartName="/ppt/notesSlides/notesSlide23.xml" ContentType="application/vnd.openxmlformats-officedocument.presentationml.notesSlide+xml"/>
  <Override PartName="/ppt/tags/tag28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7"/>
  </p:notesMasterIdLst>
  <p:handoutMasterIdLst>
    <p:handoutMasterId r:id="rId28"/>
  </p:handoutMasterIdLst>
  <p:sldIdLst>
    <p:sldId id="1161" r:id="rId2"/>
    <p:sldId id="1227" r:id="rId3"/>
    <p:sldId id="1228" r:id="rId4"/>
    <p:sldId id="1229" r:id="rId5"/>
    <p:sldId id="1231" r:id="rId6"/>
    <p:sldId id="1232" r:id="rId7"/>
    <p:sldId id="1233" r:id="rId8"/>
    <p:sldId id="1234" r:id="rId9"/>
    <p:sldId id="1235" r:id="rId10"/>
    <p:sldId id="1237" r:id="rId11"/>
    <p:sldId id="1239" r:id="rId12"/>
    <p:sldId id="1240" r:id="rId13"/>
    <p:sldId id="1242" r:id="rId14"/>
    <p:sldId id="1243" r:id="rId15"/>
    <p:sldId id="1244" r:id="rId16"/>
    <p:sldId id="1129" r:id="rId17"/>
    <p:sldId id="1188" r:id="rId18"/>
    <p:sldId id="1189" r:id="rId19"/>
    <p:sldId id="1245" r:id="rId20"/>
    <p:sldId id="1192" r:id="rId21"/>
    <p:sldId id="1222" r:id="rId22"/>
    <p:sldId id="1223" r:id="rId23"/>
    <p:sldId id="1224" r:id="rId24"/>
    <p:sldId id="1213" r:id="rId25"/>
    <p:sldId id="1082" r:id="rId26"/>
  </p:sldIdLst>
  <p:sldSz cx="12192000" cy="6858000"/>
  <p:notesSz cx="6797675" cy="9926638"/>
  <p:custDataLst>
    <p:tags r:id="rId2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0" userDrawn="1">
          <p15:clr>
            <a:srgbClr val="A4A3A4"/>
          </p15:clr>
        </p15:guide>
        <p15:guide id="3" pos="347" userDrawn="1">
          <p15:clr>
            <a:srgbClr val="A4A3A4"/>
          </p15:clr>
        </p15:guide>
        <p15:guide id="5" pos="7650" userDrawn="1">
          <p15:clr>
            <a:srgbClr val="A4A3A4"/>
          </p15:clr>
        </p15:guide>
        <p15:guide id="6" orient="horz" pos="1200" userDrawn="1">
          <p15:clr>
            <a:srgbClr val="A4A3A4"/>
          </p15:clr>
        </p15:guide>
        <p15:guide id="7" pos="69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4214"/>
    <a:srgbClr val="EAB200"/>
    <a:srgbClr val="ED7D31"/>
    <a:srgbClr val="2F5597"/>
    <a:srgbClr val="FFD966"/>
    <a:srgbClr val="00B0F0"/>
    <a:srgbClr val="FF99CC"/>
    <a:srgbClr val="00B050"/>
    <a:srgbClr val="B1BDF1"/>
    <a:srgbClr val="95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5" autoAdjust="0"/>
    <p:restoredTop sz="95256" autoAdjust="0"/>
  </p:normalViewPr>
  <p:slideViewPr>
    <p:cSldViewPr snapToGrid="0">
      <p:cViewPr varScale="1">
        <p:scale>
          <a:sx n="82" d="100"/>
          <a:sy n="82" d="100"/>
        </p:scale>
        <p:origin x="581" y="67"/>
      </p:cViewPr>
      <p:guideLst>
        <p:guide orient="horz" pos="890"/>
        <p:guide pos="347"/>
        <p:guide pos="7650"/>
        <p:guide orient="horz" pos="1200"/>
        <p:guide pos="69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3384"/>
    </p:cViewPr>
  </p:sorterViewPr>
  <p:notesViewPr>
    <p:cSldViewPr snapToGrid="0">
      <p:cViewPr>
        <p:scale>
          <a:sx n="130" d="100"/>
          <a:sy n="130" d="100"/>
        </p:scale>
        <p:origin x="192" y="-48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135" cy="497600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l">
              <a:defRPr sz="1200"/>
            </a:lvl1pPr>
          </a:lstStyle>
          <a:p>
            <a:r>
              <a:rPr lang="ru-RU"/>
              <a:t>1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955" y="0"/>
            <a:ext cx="2946135" cy="497600"/>
          </a:xfrm>
          <a:prstGeom prst="rect">
            <a:avLst/>
          </a:prstGeom>
        </p:spPr>
        <p:txBody>
          <a:bodyPr vert="horz" lIns="91294" tIns="45647" rIns="91294" bIns="45647" rtlCol="0"/>
          <a:lstStyle>
            <a:lvl1pPr algn="r">
              <a:defRPr sz="1200"/>
            </a:lvl1pPr>
          </a:lstStyle>
          <a:p>
            <a:fld id="{819A5FDA-3ABD-4F5A-A8E1-3EACD844AA0E}" type="datetime1">
              <a:rPr lang="ru-RU" smtClean="0"/>
              <a:t>29.06.2021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039"/>
            <a:ext cx="2946135" cy="497600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955" y="9429039"/>
            <a:ext cx="2946135" cy="497600"/>
          </a:xfrm>
          <a:prstGeom prst="rect">
            <a:avLst/>
          </a:prstGeom>
        </p:spPr>
        <p:txBody>
          <a:bodyPr vert="horz" lIns="91294" tIns="45647" rIns="91294" bIns="45647" rtlCol="0" anchor="b"/>
          <a:lstStyle>
            <a:lvl1pPr algn="r">
              <a:defRPr sz="1200"/>
            </a:lvl1pPr>
          </a:lstStyle>
          <a:p>
            <a:fld id="{22B21B72-D5D6-4B25-81DB-AB85CA740B6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5868871"/>
      </p:ext>
    </p:extLst>
  </p:cSld>
  <p:clrMap bg1="lt1" tx1="dk1" bg2="lt2" tx2="dk2" accent1="accent1" accent2="accent2" accent3="accent3" accent4="accent4" accent5="accent5" accent6="accent6" hlink="hlink" folHlink="folHlink"/>
  <p:hf sldNum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3"/>
            <a:ext cx="2945659" cy="498057"/>
          </a:xfrm>
          <a:prstGeom prst="rect">
            <a:avLst/>
          </a:prstGeom>
        </p:spPr>
        <p:txBody>
          <a:bodyPr vert="horz" lIns="91285" tIns="45642" rIns="91285" bIns="45642" rtlCol="0"/>
          <a:lstStyle>
            <a:lvl1pPr algn="l">
              <a:defRPr sz="1200"/>
            </a:lvl1pPr>
          </a:lstStyle>
          <a:p>
            <a:r>
              <a:rPr lang="ru-RU"/>
              <a:t>1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3"/>
            <a:ext cx="2945659" cy="498057"/>
          </a:xfrm>
          <a:prstGeom prst="rect">
            <a:avLst/>
          </a:prstGeom>
        </p:spPr>
        <p:txBody>
          <a:bodyPr vert="horz" lIns="91285" tIns="45642" rIns="91285" bIns="45642" rtlCol="0"/>
          <a:lstStyle>
            <a:lvl1pPr algn="r">
              <a:defRPr sz="1200"/>
            </a:lvl1pPr>
          </a:lstStyle>
          <a:p>
            <a:fld id="{EAABCD87-94AF-4B5B-BAF1-F5284FE899C7}" type="datetime1">
              <a:rPr lang="ru-RU" smtClean="0"/>
              <a:t>29.06.2021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41425"/>
            <a:ext cx="595630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285" tIns="45642" rIns="91285" bIns="45642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9" y="4777195"/>
            <a:ext cx="5438140" cy="3908613"/>
          </a:xfrm>
          <a:prstGeom prst="rect">
            <a:avLst/>
          </a:prstGeom>
        </p:spPr>
        <p:txBody>
          <a:bodyPr vert="horz" lIns="91285" tIns="45642" rIns="91285" bIns="45642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28585"/>
            <a:ext cx="2945659" cy="498055"/>
          </a:xfrm>
          <a:prstGeom prst="rect">
            <a:avLst/>
          </a:prstGeom>
        </p:spPr>
        <p:txBody>
          <a:bodyPr vert="horz" lIns="91285" tIns="45642" rIns="91285" bIns="45642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5"/>
          </a:xfrm>
          <a:prstGeom prst="rect">
            <a:avLst/>
          </a:prstGeom>
        </p:spPr>
        <p:txBody>
          <a:bodyPr vert="horz" lIns="91285" tIns="45642" rIns="91285" bIns="45642" rtlCol="0" anchor="b"/>
          <a:lstStyle>
            <a:lvl1pPr algn="r">
              <a:defRPr sz="1200"/>
            </a:lvl1pPr>
          </a:lstStyle>
          <a:p>
            <a:fld id="{9447256E-483B-4BC1-BFF8-D2418426C52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23270089"/>
      </p:ext>
    </p:extLst>
  </p:cSld>
  <p:clrMap bg1="lt1" tx1="dk1" bg2="lt2" tx2="dk2" accent1="accent1" accent2="accent2" accent3="accent3" accent4="accent4" accent5="accent5" accent6="accent6" hlink="hlink" folHlink="folHlink"/>
  <p:hf sldNum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«</a:t>
            </a:r>
            <a:endParaRPr lang="ru-RU" sz="140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>
          <a:xfrm>
            <a:off x="0" y="0"/>
            <a:ext cx="2923630" cy="539417"/>
          </a:xfrm>
          <a:prstGeom prst="rect">
            <a:avLst/>
          </a:prstGeom>
        </p:spPr>
        <p:txBody>
          <a:bodyPr/>
          <a:lstStyle/>
          <a:p>
            <a:r>
              <a:rPr lang="ru-RU" dirty="0"/>
              <a:t>1</a:t>
            </a:r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>
          <a:xfrm>
            <a:off x="3820545" y="0"/>
            <a:ext cx="2923630" cy="539417"/>
          </a:xfrm>
          <a:prstGeom prst="rect">
            <a:avLst/>
          </a:prstGeom>
        </p:spPr>
        <p:txBody>
          <a:bodyPr/>
          <a:lstStyle/>
          <a:p>
            <a:fld id="{F834F1D5-33B3-480A-A4E8-311841A67364}" type="datetime1">
              <a:rPr lang="ru-RU" smtClean="0"/>
              <a:t>29.06.2021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0809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509"/>
            <a:endParaRPr lang="ru-RU" b="0" baseline="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t>29.06.2021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2493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509"/>
            <a:endParaRPr lang="ru-RU" b="0" baseline="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t>29.06.2021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24935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509"/>
            <a:endParaRPr lang="ru-RU" b="0" baseline="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t>29.06.2021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249359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t>29.06.2021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24935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тки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34319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тки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343193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509"/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t>29.06.2021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836211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тки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17324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тки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1732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509"/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t>29.06.2021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83621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тки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61732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тки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1020163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тки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152148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тки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47239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тки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ru-RU" u="sng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4723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тки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343193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1ADD950F-4718-4BFC-B9E0-69B49DFC71DA}" type="datetime1">
              <a:rPr lang="ru-RU" smtClean="0"/>
              <a:t>29.06.2021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75199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endParaRPr lang="ru-RU" alt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t>29.06.2021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169434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509"/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t>29.06.2021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092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509"/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t>29.06.2021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7661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тки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334319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509"/>
            <a:endParaRPr lang="ru-RU" b="0" baseline="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t>29.06.2021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2493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509"/>
            <a:endParaRPr lang="ru-RU" b="0" baseline="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t>29.06.2021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24935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287509"/>
            <a:endParaRPr lang="ru-RU" b="0" baseline="0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r>
              <a:rPr lang="ru-RU"/>
              <a:t>1</a:t>
            </a:r>
            <a:endParaRPr lang="ru-RU" dirty="0"/>
          </a:p>
        </p:txBody>
      </p:sp>
      <p:sp>
        <p:nvSpPr>
          <p:cNvPr id="6" name="Дата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fld id="{2C303744-75B1-4822-B334-F398EF5941A4}" type="datetime1">
              <a:rPr lang="ru-RU" smtClean="0"/>
              <a:t>29.06.2021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52493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16835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8857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49178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x" userDrawn="1">
  <p:cSld name="Quo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Линия"/>
          <p:cNvSpPr/>
          <p:nvPr/>
        </p:nvSpPr>
        <p:spPr bwMode="auto">
          <a:xfrm>
            <a:off x="5924339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/>
          </a:p>
        </p:txBody>
      </p:sp>
      <p:sp>
        <p:nvSpPr>
          <p:cNvPr id="5" name="Линия"/>
          <p:cNvSpPr/>
          <p:nvPr/>
        </p:nvSpPr>
        <p:spPr bwMode="auto">
          <a:xfrm flipH="1">
            <a:off x="6055025" y="880580"/>
            <a:ext cx="212637" cy="527711"/>
          </a:xfrm>
          <a:prstGeom prst="line">
            <a:avLst/>
          </a:prstGeom>
          <a:ln w="254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/>
          </a:p>
        </p:txBody>
      </p:sp>
      <p:sp>
        <p:nvSpPr>
          <p:cNvPr id="6" name="Линия"/>
          <p:cNvSpPr/>
          <p:nvPr/>
        </p:nvSpPr>
        <p:spPr bwMode="auto">
          <a:xfrm flipH="1">
            <a:off x="6010376" y="880580"/>
            <a:ext cx="212637" cy="52771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/>
          </a:p>
        </p:txBody>
      </p:sp>
      <p:sp>
        <p:nvSpPr>
          <p:cNvPr id="7" name="Линия"/>
          <p:cNvSpPr/>
          <p:nvPr/>
        </p:nvSpPr>
        <p:spPr bwMode="auto">
          <a:xfrm>
            <a:off x="5776306" y="1279922"/>
            <a:ext cx="639390" cy="1"/>
          </a:xfrm>
          <a:prstGeom prst="line">
            <a:avLst/>
          </a:prstGeom>
          <a:ln w="12700">
            <a:solidFill>
              <a:srgbClr val="FFFFFF"/>
            </a:solidFill>
            <a:miter lim="400000"/>
          </a:ln>
        </p:spPr>
        <p:txBody>
          <a:bodyPr lIns="35719" tIns="35719" rIns="35719" bIns="35719" anchor="ctr"/>
          <a:lstStyle/>
          <a:p>
            <a:pPr>
              <a:defRPr sz="3200"/>
            </a:pPr>
            <a:endParaRPr sz="1600"/>
          </a:p>
        </p:txBody>
      </p:sp>
      <p:sp>
        <p:nvSpPr>
          <p:cNvPr id="8" name="Прямоугольник"/>
          <p:cNvSpPr/>
          <p:nvPr/>
        </p:nvSpPr>
        <p:spPr bwMode="auto">
          <a:xfrm>
            <a:off x="-1390" y="-5954"/>
            <a:ext cx="12194779" cy="317469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294891"/>
                </a:solidFill>
              </a:defRPr>
            </a:pPr>
            <a:endParaRPr sz="1600"/>
          </a:p>
        </p:txBody>
      </p:sp>
      <p:sp>
        <p:nvSpPr>
          <p:cNvPr id="9" name="Прямоугольник"/>
          <p:cNvSpPr/>
          <p:nvPr/>
        </p:nvSpPr>
        <p:spPr bwMode="auto">
          <a:xfrm>
            <a:off x="-1389" y="6546820"/>
            <a:ext cx="12194779" cy="317469"/>
          </a:xfrm>
          <a:prstGeom prst="rect">
            <a:avLst/>
          </a:prstGeom>
          <a:solidFill>
            <a:srgbClr val="294891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>
              <a:defRPr sz="3200">
                <a:solidFill>
                  <a:srgbClr val="FFFFFF"/>
                </a:solidFill>
              </a:defRPr>
            </a:pPr>
            <a:endParaRPr sz="1600"/>
          </a:p>
        </p:txBody>
      </p:sp>
      <p:pic>
        <p:nvPicPr>
          <p:cNvPr id="10" name="pasted-image.tiff" descr="pasted-image.tiff"/>
          <p:cNvPicPr>
            <a:picLocks noChangeAspect="1"/>
          </p:cNvPicPr>
          <p:nvPr/>
        </p:nvPicPr>
        <p:blipFill>
          <a:blip r:embed="rId2"/>
          <a:srcRect l="39743" r="39743" b="36077"/>
          <a:stretch/>
        </p:blipFill>
        <p:spPr bwMode="auto">
          <a:xfrm>
            <a:off x="11386742" y="476085"/>
            <a:ext cx="523744" cy="547763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Номер слайда"/>
          <p:cNvSpPr>
            <a:spLocks noGrp="1"/>
          </p:cNvSpPr>
          <p:nvPr>
            <p:ph type="sldNum" sz="quarter" idx="2"/>
          </p:nvPr>
        </p:nvSpPr>
        <p:spPr bwMode="auto">
          <a:xfrm>
            <a:off x="5967907" y="6500813"/>
            <a:ext cx="247257" cy="255588"/>
          </a:xfrm>
          <a:prstGeom prst="rect">
            <a:avLst/>
          </a:prstGeom>
        </p:spPr>
        <p:txBody>
          <a:bodyPr lIns="71437" tIns="71437" rIns="71437" bIns="71437" anchor="t"/>
          <a:lstStyle>
            <a:lvl1pPr algn="ctr" defTabSz="410766">
              <a:defRPr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22014558"/>
      </p:ext>
    </p:extLst>
  </p:cSld>
  <p:clrMapOvr>
    <a:masterClrMapping/>
  </p:clrMapOvr>
  <p:hf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7750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65618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4837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008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849566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117364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8730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4885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.bin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 hidden="1">
            <a:extLst>
              <a:ext uri="{FF2B5EF4-FFF2-40B4-BE49-F238E27FC236}">
                <a16:creationId xmlns:a16="http://schemas.microsoft.com/office/drawing/2014/main" id="{336A5C21-8560-4361-BC34-8E7691E5DE3F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4"/>
            </p:custDataLst>
            <p:extLst>
              <p:ext uri="{D42A27DB-BD31-4B8C-83A1-F6EECF244321}">
                <p14:modId xmlns:p14="http://schemas.microsoft.com/office/powerpoint/2010/main" val="2406836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16" imgW="359" imgH="360" progId="TCLayout.ActiveDocument.1">
                  <p:embed/>
                </p:oleObj>
              </mc:Choice>
              <mc:Fallback>
                <p:oleObj name="Слайд think-cell" r:id="rId16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Прямоугольник 6" hidden="1">
            <a:extLst>
              <a:ext uri="{FF2B5EF4-FFF2-40B4-BE49-F238E27FC236}">
                <a16:creationId xmlns:a16="http://schemas.microsoft.com/office/drawing/2014/main" id="{C09A8BCA-0AC5-4653-AE0C-127E1ECAA6AD}"/>
              </a:ext>
            </a:extLst>
          </p:cNvPr>
          <p:cNvSpPr/>
          <p:nvPr userDrawn="1">
            <p:custDataLst>
              <p:tags r:id="rId15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/>
            <a:endParaRPr lang="ru-RU" sz="4400" b="0" i="0" baseline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9B150-16F9-4654-A9FF-3F04349E5D0B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0636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emf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6" Type="http://schemas.openxmlformats.org/officeDocument/2006/relationships/image" Target="../media/image2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3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6" Type="http://schemas.openxmlformats.org/officeDocument/2006/relationships/image" Target="../media/image3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Relationship Id="rId9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3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6" Type="http://schemas.openxmlformats.org/officeDocument/2006/relationships/image" Target="../media/image37.jp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6" Type="http://schemas.openxmlformats.org/officeDocument/2006/relationships/image" Target="../media/image3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0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6" Type="http://schemas.openxmlformats.org/officeDocument/2006/relationships/image" Target="../media/image40.jpeg"/><Relationship Id="rId5" Type="http://schemas.openxmlformats.org/officeDocument/2006/relationships/image" Target="../media/image1.emf"/><Relationship Id="rId10" Type="http://schemas.openxmlformats.org/officeDocument/2006/relationships/image" Target="../media/image44.jpeg"/><Relationship Id="rId4" Type="http://schemas.openxmlformats.org/officeDocument/2006/relationships/oleObject" Target="../embeddings/oleObject21.bin"/><Relationship Id="rId9" Type="http://schemas.openxmlformats.org/officeDocument/2006/relationships/image" Target="../media/image4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2.png"/><Relationship Id="rId18" Type="http://schemas.openxmlformats.org/officeDocument/2006/relationships/image" Target="../media/image57.png"/><Relationship Id="rId3" Type="http://schemas.openxmlformats.org/officeDocument/2006/relationships/notesSlide" Target="../notesSlides/notesSlide21.xml"/><Relationship Id="rId21" Type="http://schemas.openxmlformats.org/officeDocument/2006/relationships/image" Target="../media/image60.pn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17" Type="http://schemas.openxmlformats.org/officeDocument/2006/relationships/image" Target="../media/image5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5.jpeg"/><Relationship Id="rId20" Type="http://schemas.openxmlformats.org/officeDocument/2006/relationships/image" Target="../media/image59.png"/><Relationship Id="rId1" Type="http://schemas.openxmlformats.org/officeDocument/2006/relationships/tags" Target="../tags/tag25.xml"/><Relationship Id="rId6" Type="http://schemas.openxmlformats.org/officeDocument/2006/relationships/image" Target="../media/image45.png"/><Relationship Id="rId11" Type="http://schemas.openxmlformats.org/officeDocument/2006/relationships/image" Target="../media/image50.jpeg"/><Relationship Id="rId5" Type="http://schemas.openxmlformats.org/officeDocument/2006/relationships/image" Target="../media/image1.emf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19" Type="http://schemas.openxmlformats.org/officeDocument/2006/relationships/image" Target="../media/image58.png"/><Relationship Id="rId4" Type="http://schemas.openxmlformats.org/officeDocument/2006/relationships/oleObject" Target="../embeddings/oleObject22.bin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image" Target="../media/image61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3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4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Relationship Id="rId6" Type="http://schemas.openxmlformats.org/officeDocument/2006/relationships/image" Target="../media/image62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25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prosv.ru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gif"/><Relationship Id="rId5" Type="http://schemas.openxmlformats.org/officeDocument/2006/relationships/hyperlink" Target="https://shop.prosv.ru/formirovanie-funkcionalnoj-gramotnosti-sbornik-zadach-po-russkomu-yazyku-dlya-8-11-klassov2781" TargetMode="External"/><Relationship Id="rId4" Type="http://schemas.openxmlformats.org/officeDocument/2006/relationships/hyperlink" Target="mailto:vopros@prosv.ru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6" Type="http://schemas.openxmlformats.org/officeDocument/2006/relationships/image" Target="../media/image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jpe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2.png"/><Relationship Id="rId12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.emf"/><Relationship Id="rId10" Type="http://schemas.openxmlformats.org/officeDocument/2006/relationships/image" Target="../media/image15.jpeg"/><Relationship Id="rId4" Type="http://schemas.openxmlformats.org/officeDocument/2006/relationships/oleObject" Target="../embeddings/oleObject7.bin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20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2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2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5"/>
          <p:cNvSpPr>
            <a:spLocks noChangeArrowheads="1"/>
          </p:cNvSpPr>
          <p:nvPr/>
        </p:nvSpPr>
        <p:spPr bwMode="auto">
          <a:xfrm>
            <a:off x="-1" y="8533"/>
            <a:ext cx="12192001" cy="6849467"/>
          </a:xfrm>
          <a:prstGeom prst="rect">
            <a:avLst/>
          </a:prstGeom>
          <a:solidFill>
            <a:srgbClr val="F0F8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96" name="Прямоугольник 95"/>
          <p:cNvSpPr/>
          <p:nvPr/>
        </p:nvSpPr>
        <p:spPr>
          <a:xfrm>
            <a:off x="137047" y="4101075"/>
            <a:ext cx="11819633" cy="211223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sp>
        <p:nvSpPr>
          <p:cNvPr id="29" name="Rectangle 7"/>
          <p:cNvSpPr>
            <a:spLocks noChangeArrowheads="1"/>
          </p:cNvSpPr>
          <p:nvPr/>
        </p:nvSpPr>
        <p:spPr bwMode="auto">
          <a:xfrm>
            <a:off x="7573455" y="2669879"/>
            <a:ext cx="1477453" cy="1233124"/>
          </a:xfrm>
          <a:prstGeom prst="rect">
            <a:avLst/>
          </a:prstGeom>
          <a:solidFill>
            <a:srgbClr val="9ED442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0" name="Rectangle 8"/>
          <p:cNvSpPr>
            <a:spLocks noChangeArrowheads="1"/>
          </p:cNvSpPr>
          <p:nvPr/>
        </p:nvSpPr>
        <p:spPr bwMode="auto">
          <a:xfrm>
            <a:off x="4618544" y="203633"/>
            <a:ext cx="1477453" cy="1233124"/>
          </a:xfrm>
          <a:prstGeom prst="rect">
            <a:avLst/>
          </a:prstGeom>
          <a:solidFill>
            <a:srgbClr val="9ED442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1" name="Rectangle 9"/>
          <p:cNvSpPr>
            <a:spLocks noChangeArrowheads="1"/>
          </p:cNvSpPr>
          <p:nvPr/>
        </p:nvSpPr>
        <p:spPr bwMode="auto">
          <a:xfrm>
            <a:off x="10528363" y="2669879"/>
            <a:ext cx="1477453" cy="1233124"/>
          </a:xfrm>
          <a:prstGeom prst="rect">
            <a:avLst/>
          </a:prstGeom>
          <a:solidFill>
            <a:srgbClr val="4383DD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2" name="Rectangle 10"/>
          <p:cNvSpPr>
            <a:spLocks noChangeArrowheads="1"/>
          </p:cNvSpPr>
          <p:nvPr/>
        </p:nvSpPr>
        <p:spPr bwMode="auto">
          <a:xfrm>
            <a:off x="7573455" y="1436757"/>
            <a:ext cx="1477453" cy="12331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3" name="Rectangle 11"/>
          <p:cNvSpPr>
            <a:spLocks noChangeArrowheads="1"/>
          </p:cNvSpPr>
          <p:nvPr/>
        </p:nvSpPr>
        <p:spPr bwMode="auto">
          <a:xfrm>
            <a:off x="3141091" y="203633"/>
            <a:ext cx="1477453" cy="1233124"/>
          </a:xfrm>
          <a:prstGeom prst="rect">
            <a:avLst/>
          </a:prstGeom>
          <a:solidFill>
            <a:srgbClr val="5471A9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4" name="Rectangle 12"/>
          <p:cNvSpPr>
            <a:spLocks noChangeArrowheads="1"/>
          </p:cNvSpPr>
          <p:nvPr/>
        </p:nvSpPr>
        <p:spPr bwMode="auto">
          <a:xfrm>
            <a:off x="6096002" y="203633"/>
            <a:ext cx="1477453" cy="1233124"/>
          </a:xfrm>
          <a:prstGeom prst="rect">
            <a:avLst/>
          </a:prstGeom>
          <a:solidFill>
            <a:srgbClr val="4383DD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5" name="Rectangle 13"/>
          <p:cNvSpPr>
            <a:spLocks noChangeArrowheads="1"/>
          </p:cNvSpPr>
          <p:nvPr/>
        </p:nvSpPr>
        <p:spPr bwMode="auto">
          <a:xfrm>
            <a:off x="10528363" y="203633"/>
            <a:ext cx="1477453" cy="1233124"/>
          </a:xfrm>
          <a:prstGeom prst="rect">
            <a:avLst/>
          </a:prstGeom>
          <a:solidFill>
            <a:srgbClr val="43D1A1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6" name="Rectangle 14"/>
          <p:cNvSpPr>
            <a:spLocks noChangeArrowheads="1"/>
          </p:cNvSpPr>
          <p:nvPr/>
        </p:nvSpPr>
        <p:spPr bwMode="auto">
          <a:xfrm>
            <a:off x="9050908" y="1436757"/>
            <a:ext cx="1477453" cy="1233124"/>
          </a:xfrm>
          <a:prstGeom prst="rect">
            <a:avLst/>
          </a:prstGeom>
          <a:solidFill>
            <a:srgbClr val="4383DD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7" name="Rectangle 15"/>
          <p:cNvSpPr>
            <a:spLocks noChangeArrowheads="1"/>
          </p:cNvSpPr>
          <p:nvPr/>
        </p:nvSpPr>
        <p:spPr bwMode="auto">
          <a:xfrm>
            <a:off x="186183" y="203633"/>
            <a:ext cx="1477453" cy="1233124"/>
          </a:xfrm>
          <a:prstGeom prst="rect">
            <a:avLst/>
          </a:prstGeom>
          <a:solidFill>
            <a:srgbClr val="43D1A1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8" name="Rectangle 16"/>
          <p:cNvSpPr>
            <a:spLocks noChangeArrowheads="1"/>
          </p:cNvSpPr>
          <p:nvPr/>
        </p:nvSpPr>
        <p:spPr bwMode="auto">
          <a:xfrm>
            <a:off x="7573455" y="203633"/>
            <a:ext cx="2954908" cy="1233124"/>
          </a:xfrm>
          <a:prstGeom prst="rect">
            <a:avLst/>
          </a:prstGeom>
          <a:solidFill>
            <a:srgbClr val="2D2B8D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39" name="Rectangle 17"/>
          <p:cNvSpPr>
            <a:spLocks noChangeArrowheads="1"/>
          </p:cNvSpPr>
          <p:nvPr/>
        </p:nvSpPr>
        <p:spPr bwMode="auto">
          <a:xfrm>
            <a:off x="186183" y="2669879"/>
            <a:ext cx="1477453" cy="1233124"/>
          </a:xfrm>
          <a:prstGeom prst="rect">
            <a:avLst/>
          </a:prstGeom>
          <a:solidFill>
            <a:srgbClr val="F5B144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0" name="Rectangle 18"/>
          <p:cNvSpPr>
            <a:spLocks noChangeArrowheads="1"/>
          </p:cNvSpPr>
          <p:nvPr/>
        </p:nvSpPr>
        <p:spPr bwMode="auto">
          <a:xfrm>
            <a:off x="3141091" y="2669879"/>
            <a:ext cx="1477453" cy="1233124"/>
          </a:xfrm>
          <a:prstGeom prst="rect">
            <a:avLst/>
          </a:prstGeom>
          <a:solidFill>
            <a:srgbClr val="5471A9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1" name="Rectangle 19"/>
          <p:cNvSpPr>
            <a:spLocks noChangeArrowheads="1"/>
          </p:cNvSpPr>
          <p:nvPr/>
        </p:nvSpPr>
        <p:spPr bwMode="auto">
          <a:xfrm>
            <a:off x="6096002" y="1436757"/>
            <a:ext cx="1477453" cy="1233124"/>
          </a:xfrm>
          <a:prstGeom prst="rect">
            <a:avLst/>
          </a:prstGeom>
          <a:solidFill>
            <a:srgbClr val="40D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2" name="Rectangle 20"/>
          <p:cNvSpPr>
            <a:spLocks noChangeArrowheads="1"/>
          </p:cNvSpPr>
          <p:nvPr/>
        </p:nvSpPr>
        <p:spPr bwMode="auto">
          <a:xfrm>
            <a:off x="10528363" y="1436757"/>
            <a:ext cx="1477453" cy="1233124"/>
          </a:xfrm>
          <a:prstGeom prst="rect">
            <a:avLst/>
          </a:prstGeom>
          <a:solidFill>
            <a:srgbClr val="F5B144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3" name="Rectangle 21"/>
          <p:cNvSpPr>
            <a:spLocks noChangeArrowheads="1"/>
          </p:cNvSpPr>
          <p:nvPr/>
        </p:nvSpPr>
        <p:spPr bwMode="auto">
          <a:xfrm>
            <a:off x="4618544" y="1436757"/>
            <a:ext cx="1477453" cy="1233124"/>
          </a:xfrm>
          <a:prstGeom prst="rect">
            <a:avLst/>
          </a:prstGeom>
          <a:solidFill>
            <a:srgbClr val="40A7E1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4" name="Rectangle 22"/>
          <p:cNvSpPr>
            <a:spLocks noChangeArrowheads="1"/>
          </p:cNvSpPr>
          <p:nvPr/>
        </p:nvSpPr>
        <p:spPr bwMode="auto">
          <a:xfrm>
            <a:off x="3141091" y="1436757"/>
            <a:ext cx="1477453" cy="1233124"/>
          </a:xfrm>
          <a:prstGeom prst="rect">
            <a:avLst/>
          </a:prstGeom>
          <a:solidFill>
            <a:srgbClr val="43D1A1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5" name="Rectangle 23"/>
          <p:cNvSpPr>
            <a:spLocks noChangeArrowheads="1"/>
          </p:cNvSpPr>
          <p:nvPr/>
        </p:nvSpPr>
        <p:spPr bwMode="auto">
          <a:xfrm>
            <a:off x="1663636" y="2669879"/>
            <a:ext cx="1477453" cy="1233124"/>
          </a:xfrm>
          <a:prstGeom prst="rect">
            <a:avLst/>
          </a:prstGeom>
          <a:solidFill>
            <a:srgbClr val="40D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6" name="Rectangle 24"/>
          <p:cNvSpPr>
            <a:spLocks noChangeArrowheads="1"/>
          </p:cNvSpPr>
          <p:nvPr/>
        </p:nvSpPr>
        <p:spPr bwMode="auto">
          <a:xfrm>
            <a:off x="1663636" y="203633"/>
            <a:ext cx="1477453" cy="1233124"/>
          </a:xfrm>
          <a:prstGeom prst="rect">
            <a:avLst/>
          </a:prstGeom>
          <a:solidFill>
            <a:srgbClr val="F5B144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7" name="Rectangle 25"/>
          <p:cNvSpPr>
            <a:spLocks noChangeArrowheads="1"/>
          </p:cNvSpPr>
          <p:nvPr/>
        </p:nvSpPr>
        <p:spPr bwMode="auto">
          <a:xfrm>
            <a:off x="1663636" y="1436757"/>
            <a:ext cx="1477453" cy="1233124"/>
          </a:xfrm>
          <a:prstGeom prst="rect">
            <a:avLst/>
          </a:prstGeom>
          <a:solidFill>
            <a:srgbClr val="4383DD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8" name="Rectangle 26"/>
          <p:cNvSpPr>
            <a:spLocks noChangeArrowheads="1"/>
          </p:cNvSpPr>
          <p:nvPr/>
        </p:nvSpPr>
        <p:spPr bwMode="auto">
          <a:xfrm>
            <a:off x="4618544" y="2669879"/>
            <a:ext cx="1477453" cy="1233124"/>
          </a:xfrm>
          <a:prstGeom prst="rect">
            <a:avLst/>
          </a:prstGeom>
          <a:solidFill>
            <a:srgbClr val="F5B144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49" name="Rectangle 27"/>
          <p:cNvSpPr>
            <a:spLocks noChangeArrowheads="1"/>
          </p:cNvSpPr>
          <p:nvPr/>
        </p:nvSpPr>
        <p:spPr bwMode="auto">
          <a:xfrm>
            <a:off x="6096002" y="2669879"/>
            <a:ext cx="1477453" cy="1233124"/>
          </a:xfrm>
          <a:prstGeom prst="rect">
            <a:avLst/>
          </a:prstGeom>
          <a:solidFill>
            <a:srgbClr val="4383DD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0" name="Rectangle 28"/>
          <p:cNvSpPr>
            <a:spLocks noChangeArrowheads="1"/>
          </p:cNvSpPr>
          <p:nvPr/>
        </p:nvSpPr>
        <p:spPr bwMode="auto">
          <a:xfrm>
            <a:off x="9050908" y="2669879"/>
            <a:ext cx="1477453" cy="1233124"/>
          </a:xfrm>
          <a:prstGeom prst="rect">
            <a:avLst/>
          </a:prstGeom>
          <a:solidFill>
            <a:srgbClr val="40D4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51" name="Rectangle 29"/>
          <p:cNvSpPr>
            <a:spLocks noChangeArrowheads="1"/>
          </p:cNvSpPr>
          <p:nvPr/>
        </p:nvSpPr>
        <p:spPr bwMode="auto">
          <a:xfrm>
            <a:off x="186183" y="1436757"/>
            <a:ext cx="1477453" cy="1233124"/>
          </a:xfrm>
          <a:prstGeom prst="rect">
            <a:avLst/>
          </a:prstGeom>
          <a:solidFill>
            <a:srgbClr val="9ED442">
              <a:alpha val="50000"/>
            </a:srgbClr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0" name="Freeform 38"/>
          <p:cNvSpPr>
            <a:spLocks noEditPoints="1"/>
          </p:cNvSpPr>
          <p:nvPr/>
        </p:nvSpPr>
        <p:spPr bwMode="auto">
          <a:xfrm>
            <a:off x="11074901" y="1789685"/>
            <a:ext cx="384377" cy="576291"/>
          </a:xfrm>
          <a:custGeom>
            <a:avLst/>
            <a:gdLst>
              <a:gd name="T0" fmla="*/ 315 w 559"/>
              <a:gd name="T1" fmla="*/ 314 h 838"/>
              <a:gd name="T2" fmla="*/ 384 w 559"/>
              <a:gd name="T3" fmla="*/ 314 h 838"/>
              <a:gd name="T4" fmla="*/ 384 w 559"/>
              <a:gd name="T5" fmla="*/ 244 h 838"/>
              <a:gd name="T6" fmla="*/ 315 w 559"/>
              <a:gd name="T7" fmla="*/ 244 h 838"/>
              <a:gd name="T8" fmla="*/ 315 w 559"/>
              <a:gd name="T9" fmla="*/ 314 h 838"/>
              <a:gd name="T10" fmla="*/ 175 w 559"/>
              <a:gd name="T11" fmla="*/ 314 h 838"/>
              <a:gd name="T12" fmla="*/ 245 w 559"/>
              <a:gd name="T13" fmla="*/ 314 h 838"/>
              <a:gd name="T14" fmla="*/ 245 w 559"/>
              <a:gd name="T15" fmla="*/ 244 h 838"/>
              <a:gd name="T16" fmla="*/ 175 w 559"/>
              <a:gd name="T17" fmla="*/ 244 h 838"/>
              <a:gd name="T18" fmla="*/ 175 w 559"/>
              <a:gd name="T19" fmla="*/ 314 h 838"/>
              <a:gd name="T20" fmla="*/ 175 w 559"/>
              <a:gd name="T21" fmla="*/ 524 h 838"/>
              <a:gd name="T22" fmla="*/ 105 w 559"/>
              <a:gd name="T23" fmla="*/ 524 h 838"/>
              <a:gd name="T24" fmla="*/ 314 w 559"/>
              <a:gd name="T25" fmla="*/ 733 h 838"/>
              <a:gd name="T26" fmla="*/ 314 w 559"/>
              <a:gd name="T27" fmla="*/ 663 h 838"/>
              <a:gd name="T28" fmla="*/ 175 w 559"/>
              <a:gd name="T29" fmla="*/ 524 h 838"/>
              <a:gd name="T30" fmla="*/ 349 w 559"/>
              <a:gd name="T31" fmla="*/ 349 h 838"/>
              <a:gd name="T32" fmla="*/ 210 w 559"/>
              <a:gd name="T33" fmla="*/ 349 h 838"/>
              <a:gd name="T34" fmla="*/ 140 w 559"/>
              <a:gd name="T35" fmla="*/ 279 h 838"/>
              <a:gd name="T36" fmla="*/ 210 w 559"/>
              <a:gd name="T37" fmla="*/ 209 h 838"/>
              <a:gd name="T38" fmla="*/ 256 w 559"/>
              <a:gd name="T39" fmla="*/ 228 h 838"/>
              <a:gd name="T40" fmla="*/ 280 w 559"/>
              <a:gd name="T41" fmla="*/ 249 h 838"/>
              <a:gd name="T42" fmla="*/ 303 w 559"/>
              <a:gd name="T43" fmla="*/ 228 h 838"/>
              <a:gd name="T44" fmla="*/ 349 w 559"/>
              <a:gd name="T45" fmla="*/ 209 h 838"/>
              <a:gd name="T46" fmla="*/ 419 w 559"/>
              <a:gd name="T47" fmla="*/ 279 h 838"/>
              <a:gd name="T48" fmla="*/ 349 w 559"/>
              <a:gd name="T49" fmla="*/ 349 h 838"/>
              <a:gd name="T50" fmla="*/ 349 w 559"/>
              <a:gd name="T51" fmla="*/ 140 h 838"/>
              <a:gd name="T52" fmla="*/ 280 w 559"/>
              <a:gd name="T53" fmla="*/ 159 h 838"/>
              <a:gd name="T54" fmla="*/ 210 w 559"/>
              <a:gd name="T55" fmla="*/ 140 h 838"/>
              <a:gd name="T56" fmla="*/ 70 w 559"/>
              <a:gd name="T57" fmla="*/ 279 h 838"/>
              <a:gd name="T58" fmla="*/ 210 w 559"/>
              <a:gd name="T59" fmla="*/ 419 h 838"/>
              <a:gd name="T60" fmla="*/ 245 w 559"/>
              <a:gd name="T61" fmla="*/ 419 h 838"/>
              <a:gd name="T62" fmla="*/ 245 w 559"/>
              <a:gd name="T63" fmla="*/ 454 h 838"/>
              <a:gd name="T64" fmla="*/ 314 w 559"/>
              <a:gd name="T65" fmla="*/ 454 h 838"/>
              <a:gd name="T66" fmla="*/ 314 w 559"/>
              <a:gd name="T67" fmla="*/ 419 h 838"/>
              <a:gd name="T68" fmla="*/ 349 w 559"/>
              <a:gd name="T69" fmla="*/ 419 h 838"/>
              <a:gd name="T70" fmla="*/ 489 w 559"/>
              <a:gd name="T71" fmla="*/ 279 h 838"/>
              <a:gd name="T72" fmla="*/ 349 w 559"/>
              <a:gd name="T73" fmla="*/ 140 h 838"/>
              <a:gd name="T74" fmla="*/ 489 w 559"/>
              <a:gd name="T75" fmla="*/ 768 h 838"/>
              <a:gd name="T76" fmla="*/ 317 w 559"/>
              <a:gd name="T77" fmla="*/ 768 h 838"/>
              <a:gd name="T78" fmla="*/ 70 w 559"/>
              <a:gd name="T79" fmla="*/ 522 h 838"/>
              <a:gd name="T80" fmla="*/ 70 w 559"/>
              <a:gd name="T81" fmla="*/ 279 h 838"/>
              <a:gd name="T82" fmla="*/ 279 w 559"/>
              <a:gd name="T83" fmla="*/ 70 h 838"/>
              <a:gd name="T84" fmla="*/ 489 w 559"/>
              <a:gd name="T85" fmla="*/ 279 h 838"/>
              <a:gd name="T86" fmla="*/ 489 w 559"/>
              <a:gd name="T87" fmla="*/ 768 h 838"/>
              <a:gd name="T88" fmla="*/ 279 w 559"/>
              <a:gd name="T89" fmla="*/ 0 h 838"/>
              <a:gd name="T90" fmla="*/ 0 w 559"/>
              <a:gd name="T91" fmla="*/ 279 h 838"/>
              <a:gd name="T92" fmla="*/ 0 w 559"/>
              <a:gd name="T93" fmla="*/ 522 h 838"/>
              <a:gd name="T94" fmla="*/ 317 w 559"/>
              <a:gd name="T95" fmla="*/ 838 h 838"/>
              <a:gd name="T96" fmla="*/ 559 w 559"/>
              <a:gd name="T97" fmla="*/ 838 h 838"/>
              <a:gd name="T98" fmla="*/ 559 w 559"/>
              <a:gd name="T99" fmla="*/ 279 h 838"/>
              <a:gd name="T100" fmla="*/ 279 w 559"/>
              <a:gd name="T101" fmla="*/ 0 h 8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559" h="838">
                <a:moveTo>
                  <a:pt x="315" y="314"/>
                </a:moveTo>
                <a:lnTo>
                  <a:pt x="384" y="314"/>
                </a:lnTo>
                <a:lnTo>
                  <a:pt x="384" y="244"/>
                </a:lnTo>
                <a:lnTo>
                  <a:pt x="315" y="244"/>
                </a:lnTo>
                <a:lnTo>
                  <a:pt x="315" y="314"/>
                </a:lnTo>
                <a:close/>
                <a:moveTo>
                  <a:pt x="175" y="314"/>
                </a:moveTo>
                <a:lnTo>
                  <a:pt x="245" y="314"/>
                </a:lnTo>
                <a:lnTo>
                  <a:pt x="245" y="244"/>
                </a:lnTo>
                <a:lnTo>
                  <a:pt x="175" y="244"/>
                </a:lnTo>
                <a:lnTo>
                  <a:pt x="175" y="314"/>
                </a:lnTo>
                <a:close/>
                <a:moveTo>
                  <a:pt x="175" y="524"/>
                </a:moveTo>
                <a:lnTo>
                  <a:pt x="105" y="524"/>
                </a:lnTo>
                <a:cubicBezTo>
                  <a:pt x="105" y="628"/>
                  <a:pt x="210" y="733"/>
                  <a:pt x="314" y="733"/>
                </a:cubicBezTo>
                <a:lnTo>
                  <a:pt x="314" y="663"/>
                </a:lnTo>
                <a:cubicBezTo>
                  <a:pt x="245" y="663"/>
                  <a:pt x="175" y="594"/>
                  <a:pt x="175" y="524"/>
                </a:cubicBezTo>
                <a:close/>
                <a:moveTo>
                  <a:pt x="349" y="349"/>
                </a:moveTo>
                <a:lnTo>
                  <a:pt x="210" y="349"/>
                </a:lnTo>
                <a:cubicBezTo>
                  <a:pt x="171" y="349"/>
                  <a:pt x="140" y="318"/>
                  <a:pt x="140" y="279"/>
                </a:cubicBezTo>
                <a:cubicBezTo>
                  <a:pt x="140" y="241"/>
                  <a:pt x="171" y="209"/>
                  <a:pt x="210" y="209"/>
                </a:cubicBezTo>
                <a:cubicBezTo>
                  <a:pt x="227" y="209"/>
                  <a:pt x="243" y="216"/>
                  <a:pt x="256" y="228"/>
                </a:cubicBezTo>
                <a:lnTo>
                  <a:pt x="280" y="249"/>
                </a:lnTo>
                <a:lnTo>
                  <a:pt x="303" y="228"/>
                </a:lnTo>
                <a:cubicBezTo>
                  <a:pt x="316" y="216"/>
                  <a:pt x="332" y="209"/>
                  <a:pt x="349" y="209"/>
                </a:cubicBezTo>
                <a:cubicBezTo>
                  <a:pt x="388" y="209"/>
                  <a:pt x="419" y="241"/>
                  <a:pt x="419" y="279"/>
                </a:cubicBezTo>
                <a:cubicBezTo>
                  <a:pt x="419" y="318"/>
                  <a:pt x="388" y="349"/>
                  <a:pt x="349" y="349"/>
                </a:cubicBezTo>
                <a:close/>
                <a:moveTo>
                  <a:pt x="349" y="140"/>
                </a:moveTo>
                <a:cubicBezTo>
                  <a:pt x="325" y="140"/>
                  <a:pt x="301" y="146"/>
                  <a:pt x="280" y="159"/>
                </a:cubicBezTo>
                <a:cubicBezTo>
                  <a:pt x="258" y="146"/>
                  <a:pt x="234" y="140"/>
                  <a:pt x="210" y="140"/>
                </a:cubicBezTo>
                <a:cubicBezTo>
                  <a:pt x="133" y="140"/>
                  <a:pt x="70" y="202"/>
                  <a:pt x="70" y="279"/>
                </a:cubicBezTo>
                <a:cubicBezTo>
                  <a:pt x="70" y="356"/>
                  <a:pt x="133" y="419"/>
                  <a:pt x="210" y="419"/>
                </a:cubicBezTo>
                <a:lnTo>
                  <a:pt x="245" y="419"/>
                </a:lnTo>
                <a:lnTo>
                  <a:pt x="245" y="454"/>
                </a:lnTo>
                <a:lnTo>
                  <a:pt x="314" y="454"/>
                </a:lnTo>
                <a:lnTo>
                  <a:pt x="314" y="419"/>
                </a:lnTo>
                <a:lnTo>
                  <a:pt x="349" y="419"/>
                </a:lnTo>
                <a:cubicBezTo>
                  <a:pt x="426" y="419"/>
                  <a:pt x="489" y="356"/>
                  <a:pt x="489" y="279"/>
                </a:cubicBezTo>
                <a:cubicBezTo>
                  <a:pt x="489" y="202"/>
                  <a:pt x="426" y="140"/>
                  <a:pt x="349" y="140"/>
                </a:cubicBezTo>
                <a:close/>
                <a:moveTo>
                  <a:pt x="489" y="768"/>
                </a:moveTo>
                <a:lnTo>
                  <a:pt x="317" y="768"/>
                </a:lnTo>
                <a:cubicBezTo>
                  <a:pt x="181" y="768"/>
                  <a:pt x="70" y="658"/>
                  <a:pt x="70" y="522"/>
                </a:cubicBezTo>
                <a:lnTo>
                  <a:pt x="70" y="279"/>
                </a:lnTo>
                <a:cubicBezTo>
                  <a:pt x="70" y="164"/>
                  <a:pt x="164" y="70"/>
                  <a:pt x="279" y="70"/>
                </a:cubicBezTo>
                <a:cubicBezTo>
                  <a:pt x="395" y="70"/>
                  <a:pt x="489" y="164"/>
                  <a:pt x="489" y="279"/>
                </a:cubicBezTo>
                <a:lnTo>
                  <a:pt x="489" y="768"/>
                </a:lnTo>
                <a:close/>
                <a:moveTo>
                  <a:pt x="279" y="0"/>
                </a:moveTo>
                <a:cubicBezTo>
                  <a:pt x="125" y="0"/>
                  <a:pt x="0" y="125"/>
                  <a:pt x="0" y="279"/>
                </a:cubicBezTo>
                <a:lnTo>
                  <a:pt x="0" y="522"/>
                </a:lnTo>
                <a:cubicBezTo>
                  <a:pt x="0" y="696"/>
                  <a:pt x="142" y="838"/>
                  <a:pt x="317" y="838"/>
                </a:cubicBezTo>
                <a:lnTo>
                  <a:pt x="559" y="838"/>
                </a:lnTo>
                <a:lnTo>
                  <a:pt x="559" y="279"/>
                </a:lnTo>
                <a:cubicBezTo>
                  <a:pt x="559" y="125"/>
                  <a:pt x="433" y="0"/>
                  <a:pt x="27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1" name="Freeform 39"/>
          <p:cNvSpPr>
            <a:spLocks noEditPoints="1"/>
          </p:cNvSpPr>
          <p:nvPr/>
        </p:nvSpPr>
        <p:spPr bwMode="auto">
          <a:xfrm>
            <a:off x="6540438" y="3077747"/>
            <a:ext cx="588580" cy="492248"/>
          </a:xfrm>
          <a:custGeom>
            <a:avLst/>
            <a:gdLst>
              <a:gd name="T0" fmla="*/ 143 w 859"/>
              <a:gd name="T1" fmla="*/ 0 h 716"/>
              <a:gd name="T2" fmla="*/ 716 w 859"/>
              <a:gd name="T3" fmla="*/ 0 h 716"/>
              <a:gd name="T4" fmla="*/ 859 w 859"/>
              <a:gd name="T5" fmla="*/ 143 h 716"/>
              <a:gd name="T6" fmla="*/ 716 w 859"/>
              <a:gd name="T7" fmla="*/ 287 h 716"/>
              <a:gd name="T8" fmla="*/ 573 w 859"/>
              <a:gd name="T9" fmla="*/ 143 h 716"/>
              <a:gd name="T10" fmla="*/ 644 w 859"/>
              <a:gd name="T11" fmla="*/ 143 h 716"/>
              <a:gd name="T12" fmla="*/ 716 w 859"/>
              <a:gd name="T13" fmla="*/ 215 h 716"/>
              <a:gd name="T14" fmla="*/ 788 w 859"/>
              <a:gd name="T15" fmla="*/ 143 h 716"/>
              <a:gd name="T16" fmla="*/ 716 w 859"/>
              <a:gd name="T17" fmla="*/ 72 h 716"/>
              <a:gd name="T18" fmla="*/ 143 w 859"/>
              <a:gd name="T19" fmla="*/ 72 h 716"/>
              <a:gd name="T20" fmla="*/ 71 w 859"/>
              <a:gd name="T21" fmla="*/ 143 h 716"/>
              <a:gd name="T22" fmla="*/ 143 w 859"/>
              <a:gd name="T23" fmla="*/ 215 h 716"/>
              <a:gd name="T24" fmla="*/ 215 w 859"/>
              <a:gd name="T25" fmla="*/ 143 h 716"/>
              <a:gd name="T26" fmla="*/ 286 w 859"/>
              <a:gd name="T27" fmla="*/ 143 h 716"/>
              <a:gd name="T28" fmla="*/ 143 w 859"/>
              <a:gd name="T29" fmla="*/ 287 h 716"/>
              <a:gd name="T30" fmla="*/ 0 w 859"/>
              <a:gd name="T31" fmla="*/ 143 h 716"/>
              <a:gd name="T32" fmla="*/ 143 w 859"/>
              <a:gd name="T33" fmla="*/ 0 h 716"/>
              <a:gd name="T34" fmla="*/ 465 w 859"/>
              <a:gd name="T35" fmla="*/ 143 h 716"/>
              <a:gd name="T36" fmla="*/ 465 w 859"/>
              <a:gd name="T37" fmla="*/ 573 h 716"/>
              <a:gd name="T38" fmla="*/ 394 w 859"/>
              <a:gd name="T39" fmla="*/ 573 h 716"/>
              <a:gd name="T40" fmla="*/ 394 w 859"/>
              <a:gd name="T41" fmla="*/ 143 h 716"/>
              <a:gd name="T42" fmla="*/ 465 w 859"/>
              <a:gd name="T43" fmla="*/ 143 h 716"/>
              <a:gd name="T44" fmla="*/ 322 w 859"/>
              <a:gd name="T45" fmla="*/ 262 h 716"/>
              <a:gd name="T46" fmla="*/ 322 w 859"/>
              <a:gd name="T47" fmla="*/ 573 h 716"/>
              <a:gd name="T48" fmla="*/ 251 w 859"/>
              <a:gd name="T49" fmla="*/ 573 h 716"/>
              <a:gd name="T50" fmla="*/ 251 w 859"/>
              <a:gd name="T51" fmla="*/ 329 h 716"/>
              <a:gd name="T52" fmla="*/ 322 w 859"/>
              <a:gd name="T53" fmla="*/ 262 h 716"/>
              <a:gd name="T54" fmla="*/ 609 w 859"/>
              <a:gd name="T55" fmla="*/ 329 h 716"/>
              <a:gd name="T56" fmla="*/ 609 w 859"/>
              <a:gd name="T57" fmla="*/ 573 h 716"/>
              <a:gd name="T58" fmla="*/ 537 w 859"/>
              <a:gd name="T59" fmla="*/ 573 h 716"/>
              <a:gd name="T60" fmla="*/ 537 w 859"/>
              <a:gd name="T61" fmla="*/ 262 h 716"/>
              <a:gd name="T62" fmla="*/ 609 w 859"/>
              <a:gd name="T63" fmla="*/ 329 h 716"/>
              <a:gd name="T64" fmla="*/ 716 w 859"/>
              <a:gd name="T65" fmla="*/ 716 h 716"/>
              <a:gd name="T66" fmla="*/ 143 w 859"/>
              <a:gd name="T67" fmla="*/ 716 h 716"/>
              <a:gd name="T68" fmla="*/ 143 w 859"/>
              <a:gd name="T69" fmla="*/ 645 h 716"/>
              <a:gd name="T70" fmla="*/ 716 w 859"/>
              <a:gd name="T71" fmla="*/ 645 h 716"/>
              <a:gd name="T72" fmla="*/ 716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143" y="0"/>
                </a:moveTo>
                <a:lnTo>
                  <a:pt x="716" y="0"/>
                </a:lnTo>
                <a:cubicBezTo>
                  <a:pt x="795" y="0"/>
                  <a:pt x="859" y="64"/>
                  <a:pt x="859" y="143"/>
                </a:cubicBezTo>
                <a:cubicBezTo>
                  <a:pt x="859" y="222"/>
                  <a:pt x="795" y="287"/>
                  <a:pt x="716" y="287"/>
                </a:cubicBezTo>
                <a:cubicBezTo>
                  <a:pt x="637" y="287"/>
                  <a:pt x="573" y="215"/>
                  <a:pt x="573" y="143"/>
                </a:cubicBezTo>
                <a:lnTo>
                  <a:pt x="644" y="143"/>
                </a:lnTo>
                <a:cubicBezTo>
                  <a:pt x="644" y="179"/>
                  <a:pt x="677" y="215"/>
                  <a:pt x="716" y="215"/>
                </a:cubicBezTo>
                <a:cubicBezTo>
                  <a:pt x="755" y="215"/>
                  <a:pt x="788" y="183"/>
                  <a:pt x="788" y="143"/>
                </a:cubicBezTo>
                <a:cubicBezTo>
                  <a:pt x="788" y="104"/>
                  <a:pt x="755" y="72"/>
                  <a:pt x="716" y="72"/>
                </a:cubicBezTo>
                <a:lnTo>
                  <a:pt x="143" y="72"/>
                </a:lnTo>
                <a:cubicBezTo>
                  <a:pt x="104" y="72"/>
                  <a:pt x="71" y="104"/>
                  <a:pt x="71" y="143"/>
                </a:cubicBezTo>
                <a:cubicBezTo>
                  <a:pt x="71" y="183"/>
                  <a:pt x="104" y="215"/>
                  <a:pt x="143" y="215"/>
                </a:cubicBezTo>
                <a:cubicBezTo>
                  <a:pt x="183" y="215"/>
                  <a:pt x="215" y="179"/>
                  <a:pt x="215" y="143"/>
                </a:cubicBezTo>
                <a:lnTo>
                  <a:pt x="286" y="143"/>
                </a:lnTo>
                <a:cubicBezTo>
                  <a:pt x="286" y="215"/>
                  <a:pt x="222" y="287"/>
                  <a:pt x="143" y="287"/>
                </a:cubicBezTo>
                <a:cubicBezTo>
                  <a:pt x="64" y="287"/>
                  <a:pt x="0" y="222"/>
                  <a:pt x="0" y="143"/>
                </a:cubicBezTo>
                <a:cubicBezTo>
                  <a:pt x="0" y="64"/>
                  <a:pt x="64" y="0"/>
                  <a:pt x="143" y="0"/>
                </a:cubicBezTo>
                <a:close/>
                <a:moveTo>
                  <a:pt x="465" y="143"/>
                </a:moveTo>
                <a:lnTo>
                  <a:pt x="465" y="573"/>
                </a:lnTo>
                <a:lnTo>
                  <a:pt x="394" y="573"/>
                </a:lnTo>
                <a:lnTo>
                  <a:pt x="394" y="143"/>
                </a:lnTo>
                <a:lnTo>
                  <a:pt x="465" y="143"/>
                </a:lnTo>
                <a:close/>
                <a:moveTo>
                  <a:pt x="322" y="262"/>
                </a:moveTo>
                <a:lnTo>
                  <a:pt x="322" y="573"/>
                </a:lnTo>
                <a:lnTo>
                  <a:pt x="251" y="573"/>
                </a:lnTo>
                <a:lnTo>
                  <a:pt x="251" y="329"/>
                </a:lnTo>
                <a:cubicBezTo>
                  <a:pt x="286" y="313"/>
                  <a:pt x="286" y="290"/>
                  <a:pt x="322" y="262"/>
                </a:cubicBezTo>
                <a:close/>
                <a:moveTo>
                  <a:pt x="609" y="329"/>
                </a:moveTo>
                <a:lnTo>
                  <a:pt x="609" y="573"/>
                </a:lnTo>
                <a:lnTo>
                  <a:pt x="537" y="573"/>
                </a:lnTo>
                <a:lnTo>
                  <a:pt x="537" y="262"/>
                </a:lnTo>
                <a:cubicBezTo>
                  <a:pt x="573" y="290"/>
                  <a:pt x="573" y="313"/>
                  <a:pt x="609" y="329"/>
                </a:cubicBezTo>
                <a:close/>
                <a:moveTo>
                  <a:pt x="716" y="716"/>
                </a:moveTo>
                <a:lnTo>
                  <a:pt x="143" y="716"/>
                </a:lnTo>
                <a:lnTo>
                  <a:pt x="143" y="645"/>
                </a:lnTo>
                <a:lnTo>
                  <a:pt x="716" y="645"/>
                </a:lnTo>
                <a:lnTo>
                  <a:pt x="716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2" name="Freeform 40"/>
          <p:cNvSpPr>
            <a:spLocks noEditPoints="1"/>
          </p:cNvSpPr>
          <p:nvPr/>
        </p:nvSpPr>
        <p:spPr bwMode="auto">
          <a:xfrm>
            <a:off x="3585527" y="1831707"/>
            <a:ext cx="588580" cy="492248"/>
          </a:xfrm>
          <a:custGeom>
            <a:avLst/>
            <a:gdLst>
              <a:gd name="T0" fmla="*/ 716 w 859"/>
              <a:gd name="T1" fmla="*/ 0 h 716"/>
              <a:gd name="T2" fmla="*/ 143 w 859"/>
              <a:gd name="T3" fmla="*/ 0 h 716"/>
              <a:gd name="T4" fmla="*/ 0 w 859"/>
              <a:gd name="T5" fmla="*/ 143 h 716"/>
              <a:gd name="T6" fmla="*/ 143 w 859"/>
              <a:gd name="T7" fmla="*/ 286 h 716"/>
              <a:gd name="T8" fmla="*/ 286 w 859"/>
              <a:gd name="T9" fmla="*/ 143 h 716"/>
              <a:gd name="T10" fmla="*/ 215 w 859"/>
              <a:gd name="T11" fmla="*/ 143 h 716"/>
              <a:gd name="T12" fmla="*/ 143 w 859"/>
              <a:gd name="T13" fmla="*/ 215 h 716"/>
              <a:gd name="T14" fmla="*/ 72 w 859"/>
              <a:gd name="T15" fmla="*/ 143 h 716"/>
              <a:gd name="T16" fmla="*/ 143 w 859"/>
              <a:gd name="T17" fmla="*/ 72 h 716"/>
              <a:gd name="T18" fmla="*/ 716 w 859"/>
              <a:gd name="T19" fmla="*/ 72 h 716"/>
              <a:gd name="T20" fmla="*/ 788 w 859"/>
              <a:gd name="T21" fmla="*/ 143 h 716"/>
              <a:gd name="T22" fmla="*/ 716 w 859"/>
              <a:gd name="T23" fmla="*/ 215 h 716"/>
              <a:gd name="T24" fmla="*/ 645 w 859"/>
              <a:gd name="T25" fmla="*/ 143 h 716"/>
              <a:gd name="T26" fmla="*/ 573 w 859"/>
              <a:gd name="T27" fmla="*/ 143 h 716"/>
              <a:gd name="T28" fmla="*/ 716 w 859"/>
              <a:gd name="T29" fmla="*/ 286 h 716"/>
              <a:gd name="T30" fmla="*/ 859 w 859"/>
              <a:gd name="T31" fmla="*/ 143 h 716"/>
              <a:gd name="T32" fmla="*/ 716 w 859"/>
              <a:gd name="T33" fmla="*/ 0 h 716"/>
              <a:gd name="T34" fmla="*/ 394 w 859"/>
              <a:gd name="T35" fmla="*/ 143 h 716"/>
              <a:gd name="T36" fmla="*/ 394 w 859"/>
              <a:gd name="T37" fmla="*/ 573 h 716"/>
              <a:gd name="T38" fmla="*/ 465 w 859"/>
              <a:gd name="T39" fmla="*/ 573 h 716"/>
              <a:gd name="T40" fmla="*/ 465 w 859"/>
              <a:gd name="T41" fmla="*/ 143 h 716"/>
              <a:gd name="T42" fmla="*/ 394 w 859"/>
              <a:gd name="T43" fmla="*/ 143 h 716"/>
              <a:gd name="T44" fmla="*/ 537 w 859"/>
              <a:gd name="T45" fmla="*/ 262 h 716"/>
              <a:gd name="T46" fmla="*/ 537 w 859"/>
              <a:gd name="T47" fmla="*/ 573 h 716"/>
              <a:gd name="T48" fmla="*/ 609 w 859"/>
              <a:gd name="T49" fmla="*/ 573 h 716"/>
              <a:gd name="T50" fmla="*/ 609 w 859"/>
              <a:gd name="T51" fmla="*/ 329 h 716"/>
              <a:gd name="T52" fmla="*/ 537 w 859"/>
              <a:gd name="T53" fmla="*/ 262 h 716"/>
              <a:gd name="T54" fmla="*/ 250 w 859"/>
              <a:gd name="T55" fmla="*/ 329 h 716"/>
              <a:gd name="T56" fmla="*/ 250 w 859"/>
              <a:gd name="T57" fmla="*/ 573 h 716"/>
              <a:gd name="T58" fmla="*/ 322 w 859"/>
              <a:gd name="T59" fmla="*/ 573 h 716"/>
              <a:gd name="T60" fmla="*/ 322 w 859"/>
              <a:gd name="T61" fmla="*/ 262 h 716"/>
              <a:gd name="T62" fmla="*/ 250 w 859"/>
              <a:gd name="T63" fmla="*/ 329 h 716"/>
              <a:gd name="T64" fmla="*/ 143 w 859"/>
              <a:gd name="T65" fmla="*/ 716 h 716"/>
              <a:gd name="T66" fmla="*/ 716 w 859"/>
              <a:gd name="T67" fmla="*/ 716 h 716"/>
              <a:gd name="T68" fmla="*/ 716 w 859"/>
              <a:gd name="T69" fmla="*/ 645 h 716"/>
              <a:gd name="T70" fmla="*/ 143 w 859"/>
              <a:gd name="T71" fmla="*/ 645 h 716"/>
              <a:gd name="T72" fmla="*/ 143 w 859"/>
              <a:gd name="T73" fmla="*/ 716 h 7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859" h="716">
                <a:moveTo>
                  <a:pt x="716" y="0"/>
                </a:moveTo>
                <a:lnTo>
                  <a:pt x="143" y="0"/>
                </a:lnTo>
                <a:cubicBezTo>
                  <a:pt x="64" y="0"/>
                  <a:pt x="0" y="64"/>
                  <a:pt x="0" y="143"/>
                </a:cubicBezTo>
                <a:cubicBezTo>
                  <a:pt x="0" y="222"/>
                  <a:pt x="64" y="286"/>
                  <a:pt x="143" y="286"/>
                </a:cubicBezTo>
                <a:cubicBezTo>
                  <a:pt x="222" y="286"/>
                  <a:pt x="286" y="215"/>
                  <a:pt x="286" y="143"/>
                </a:cubicBezTo>
                <a:lnTo>
                  <a:pt x="215" y="143"/>
                </a:lnTo>
                <a:cubicBezTo>
                  <a:pt x="215" y="179"/>
                  <a:pt x="183" y="215"/>
                  <a:pt x="143" y="215"/>
                </a:cubicBezTo>
                <a:cubicBezTo>
                  <a:pt x="104" y="215"/>
                  <a:pt x="72" y="183"/>
                  <a:pt x="72" y="143"/>
                </a:cubicBezTo>
                <a:cubicBezTo>
                  <a:pt x="72" y="104"/>
                  <a:pt x="104" y="72"/>
                  <a:pt x="143" y="72"/>
                </a:cubicBezTo>
                <a:lnTo>
                  <a:pt x="716" y="72"/>
                </a:lnTo>
                <a:cubicBezTo>
                  <a:pt x="756" y="72"/>
                  <a:pt x="788" y="104"/>
                  <a:pt x="788" y="143"/>
                </a:cubicBezTo>
                <a:cubicBezTo>
                  <a:pt x="788" y="183"/>
                  <a:pt x="756" y="215"/>
                  <a:pt x="716" y="215"/>
                </a:cubicBezTo>
                <a:cubicBezTo>
                  <a:pt x="677" y="215"/>
                  <a:pt x="645" y="179"/>
                  <a:pt x="645" y="143"/>
                </a:cubicBezTo>
                <a:lnTo>
                  <a:pt x="573" y="143"/>
                </a:lnTo>
                <a:cubicBezTo>
                  <a:pt x="573" y="215"/>
                  <a:pt x="637" y="286"/>
                  <a:pt x="716" y="286"/>
                </a:cubicBezTo>
                <a:cubicBezTo>
                  <a:pt x="795" y="286"/>
                  <a:pt x="859" y="222"/>
                  <a:pt x="859" y="143"/>
                </a:cubicBezTo>
                <a:cubicBezTo>
                  <a:pt x="859" y="64"/>
                  <a:pt x="795" y="0"/>
                  <a:pt x="716" y="0"/>
                </a:cubicBezTo>
                <a:close/>
                <a:moveTo>
                  <a:pt x="394" y="143"/>
                </a:moveTo>
                <a:lnTo>
                  <a:pt x="394" y="573"/>
                </a:lnTo>
                <a:lnTo>
                  <a:pt x="465" y="573"/>
                </a:lnTo>
                <a:lnTo>
                  <a:pt x="465" y="143"/>
                </a:lnTo>
                <a:lnTo>
                  <a:pt x="394" y="143"/>
                </a:lnTo>
                <a:close/>
                <a:moveTo>
                  <a:pt x="537" y="262"/>
                </a:moveTo>
                <a:lnTo>
                  <a:pt x="537" y="573"/>
                </a:lnTo>
                <a:lnTo>
                  <a:pt x="609" y="573"/>
                </a:lnTo>
                <a:lnTo>
                  <a:pt x="609" y="329"/>
                </a:lnTo>
                <a:cubicBezTo>
                  <a:pt x="573" y="312"/>
                  <a:pt x="573" y="289"/>
                  <a:pt x="537" y="262"/>
                </a:cubicBezTo>
                <a:close/>
                <a:moveTo>
                  <a:pt x="250" y="329"/>
                </a:moveTo>
                <a:lnTo>
                  <a:pt x="250" y="573"/>
                </a:lnTo>
                <a:lnTo>
                  <a:pt x="322" y="573"/>
                </a:lnTo>
                <a:lnTo>
                  <a:pt x="322" y="262"/>
                </a:lnTo>
                <a:cubicBezTo>
                  <a:pt x="286" y="289"/>
                  <a:pt x="286" y="312"/>
                  <a:pt x="250" y="329"/>
                </a:cubicBezTo>
                <a:close/>
                <a:moveTo>
                  <a:pt x="143" y="716"/>
                </a:moveTo>
                <a:lnTo>
                  <a:pt x="716" y="716"/>
                </a:lnTo>
                <a:lnTo>
                  <a:pt x="716" y="645"/>
                </a:lnTo>
                <a:lnTo>
                  <a:pt x="143" y="645"/>
                </a:lnTo>
                <a:lnTo>
                  <a:pt x="143" y="71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97" name="Группа 96"/>
          <p:cNvGrpSpPr/>
          <p:nvPr/>
        </p:nvGrpSpPr>
        <p:grpSpPr>
          <a:xfrm>
            <a:off x="636625" y="3005710"/>
            <a:ext cx="546537" cy="591303"/>
            <a:chOff x="477468" y="2705515"/>
            <a:chExt cx="409903" cy="443477"/>
          </a:xfrm>
        </p:grpSpPr>
        <p:sp>
          <p:nvSpPr>
            <p:cNvPr id="64" name="Freeform 42"/>
            <p:cNvSpPr>
              <a:spLocks noEditPoints="1"/>
            </p:cNvSpPr>
            <p:nvPr/>
          </p:nvSpPr>
          <p:spPr bwMode="auto">
            <a:xfrm>
              <a:off x="477468" y="2705515"/>
              <a:ext cx="409903" cy="387195"/>
            </a:xfrm>
            <a:custGeom>
              <a:avLst/>
              <a:gdLst>
                <a:gd name="T0" fmla="*/ 218 w 793"/>
                <a:gd name="T1" fmla="*/ 575 h 751"/>
                <a:gd name="T2" fmla="*/ 194 w 793"/>
                <a:gd name="T3" fmla="*/ 95 h 751"/>
                <a:gd name="T4" fmla="*/ 219 w 793"/>
                <a:gd name="T5" fmla="*/ 121 h 751"/>
                <a:gd name="T6" fmla="*/ 149 w 793"/>
                <a:gd name="T7" fmla="*/ 322 h 751"/>
                <a:gd name="T8" fmla="*/ 471 w 793"/>
                <a:gd name="T9" fmla="*/ 644 h 751"/>
                <a:gd name="T10" fmla="*/ 672 w 793"/>
                <a:gd name="T11" fmla="*/ 574 h 751"/>
                <a:gd name="T12" fmla="*/ 698 w 793"/>
                <a:gd name="T13" fmla="*/ 599 h 751"/>
                <a:gd name="T14" fmla="*/ 218 w 793"/>
                <a:gd name="T15" fmla="*/ 575 h 751"/>
                <a:gd name="T16" fmla="*/ 471 w 793"/>
                <a:gd name="T17" fmla="*/ 71 h 751"/>
                <a:gd name="T18" fmla="*/ 722 w 793"/>
                <a:gd name="T19" fmla="*/ 322 h 751"/>
                <a:gd name="T20" fmla="*/ 471 w 793"/>
                <a:gd name="T21" fmla="*/ 573 h 751"/>
                <a:gd name="T22" fmla="*/ 220 w 793"/>
                <a:gd name="T23" fmla="*/ 322 h 751"/>
                <a:gd name="T24" fmla="*/ 471 w 793"/>
                <a:gd name="T25" fmla="*/ 71 h 751"/>
                <a:gd name="T26" fmla="*/ 723 w 793"/>
                <a:gd name="T27" fmla="*/ 523 h 751"/>
                <a:gd name="T28" fmla="*/ 793 w 793"/>
                <a:gd name="T29" fmla="*/ 322 h 751"/>
                <a:gd name="T30" fmla="*/ 471 w 793"/>
                <a:gd name="T31" fmla="*/ 0 h 751"/>
                <a:gd name="T32" fmla="*/ 270 w 793"/>
                <a:gd name="T33" fmla="*/ 71 h 751"/>
                <a:gd name="T34" fmla="*/ 218 w 793"/>
                <a:gd name="T35" fmla="*/ 18 h 751"/>
                <a:gd name="T36" fmla="*/ 192 w 793"/>
                <a:gd name="T37" fmla="*/ 8 h 751"/>
                <a:gd name="T38" fmla="*/ 192 w 793"/>
                <a:gd name="T39" fmla="*/ 8 h 751"/>
                <a:gd name="T40" fmla="*/ 167 w 793"/>
                <a:gd name="T41" fmla="*/ 18 h 751"/>
                <a:gd name="T42" fmla="*/ 167 w 793"/>
                <a:gd name="T43" fmla="*/ 626 h 751"/>
                <a:gd name="T44" fmla="*/ 471 w 793"/>
                <a:gd name="T45" fmla="*/ 751 h 751"/>
                <a:gd name="T46" fmla="*/ 775 w 793"/>
                <a:gd name="T47" fmla="*/ 626 h 751"/>
                <a:gd name="T48" fmla="*/ 785 w 793"/>
                <a:gd name="T49" fmla="*/ 601 h 751"/>
                <a:gd name="T50" fmla="*/ 775 w 793"/>
                <a:gd name="T51" fmla="*/ 575 h 751"/>
                <a:gd name="T52" fmla="*/ 723 w 793"/>
                <a:gd name="T53" fmla="*/ 523 h 7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93" h="751">
                  <a:moveTo>
                    <a:pt x="218" y="575"/>
                  </a:moveTo>
                  <a:cubicBezTo>
                    <a:pt x="87" y="444"/>
                    <a:pt x="79" y="236"/>
                    <a:pt x="194" y="95"/>
                  </a:cubicBezTo>
                  <a:lnTo>
                    <a:pt x="219" y="121"/>
                  </a:lnTo>
                  <a:cubicBezTo>
                    <a:pt x="175" y="176"/>
                    <a:pt x="149" y="246"/>
                    <a:pt x="149" y="322"/>
                  </a:cubicBezTo>
                  <a:cubicBezTo>
                    <a:pt x="149" y="500"/>
                    <a:pt x="293" y="644"/>
                    <a:pt x="471" y="644"/>
                  </a:cubicBezTo>
                  <a:cubicBezTo>
                    <a:pt x="547" y="644"/>
                    <a:pt x="617" y="618"/>
                    <a:pt x="672" y="574"/>
                  </a:cubicBezTo>
                  <a:lnTo>
                    <a:pt x="698" y="599"/>
                  </a:lnTo>
                  <a:cubicBezTo>
                    <a:pt x="557" y="714"/>
                    <a:pt x="349" y="706"/>
                    <a:pt x="218" y="575"/>
                  </a:cubicBezTo>
                  <a:close/>
                  <a:moveTo>
                    <a:pt x="471" y="71"/>
                  </a:moveTo>
                  <a:cubicBezTo>
                    <a:pt x="609" y="71"/>
                    <a:pt x="722" y="184"/>
                    <a:pt x="722" y="322"/>
                  </a:cubicBezTo>
                  <a:cubicBezTo>
                    <a:pt x="722" y="460"/>
                    <a:pt x="609" y="573"/>
                    <a:pt x="471" y="573"/>
                  </a:cubicBezTo>
                  <a:cubicBezTo>
                    <a:pt x="333" y="573"/>
                    <a:pt x="220" y="460"/>
                    <a:pt x="220" y="322"/>
                  </a:cubicBezTo>
                  <a:cubicBezTo>
                    <a:pt x="220" y="184"/>
                    <a:pt x="333" y="71"/>
                    <a:pt x="471" y="71"/>
                  </a:cubicBezTo>
                  <a:close/>
                  <a:moveTo>
                    <a:pt x="723" y="523"/>
                  </a:moveTo>
                  <a:cubicBezTo>
                    <a:pt x="767" y="468"/>
                    <a:pt x="793" y="398"/>
                    <a:pt x="793" y="322"/>
                  </a:cubicBezTo>
                  <a:cubicBezTo>
                    <a:pt x="793" y="144"/>
                    <a:pt x="649" y="0"/>
                    <a:pt x="471" y="0"/>
                  </a:cubicBezTo>
                  <a:cubicBezTo>
                    <a:pt x="395" y="0"/>
                    <a:pt x="325" y="26"/>
                    <a:pt x="270" y="71"/>
                  </a:cubicBezTo>
                  <a:lnTo>
                    <a:pt x="218" y="18"/>
                  </a:lnTo>
                  <a:cubicBezTo>
                    <a:pt x="211" y="11"/>
                    <a:pt x="202" y="8"/>
                    <a:pt x="192" y="8"/>
                  </a:cubicBezTo>
                  <a:cubicBezTo>
                    <a:pt x="192" y="8"/>
                    <a:pt x="192" y="8"/>
                    <a:pt x="192" y="8"/>
                  </a:cubicBezTo>
                  <a:cubicBezTo>
                    <a:pt x="183" y="8"/>
                    <a:pt x="174" y="11"/>
                    <a:pt x="167" y="18"/>
                  </a:cubicBezTo>
                  <a:cubicBezTo>
                    <a:pt x="0" y="186"/>
                    <a:pt x="0" y="458"/>
                    <a:pt x="167" y="626"/>
                  </a:cubicBezTo>
                  <a:cubicBezTo>
                    <a:pt x="251" y="710"/>
                    <a:pt x="361" y="751"/>
                    <a:pt x="471" y="751"/>
                  </a:cubicBezTo>
                  <a:cubicBezTo>
                    <a:pt x="581" y="751"/>
                    <a:pt x="691" y="710"/>
                    <a:pt x="775" y="626"/>
                  </a:cubicBezTo>
                  <a:cubicBezTo>
                    <a:pt x="782" y="619"/>
                    <a:pt x="785" y="610"/>
                    <a:pt x="785" y="601"/>
                  </a:cubicBezTo>
                  <a:cubicBezTo>
                    <a:pt x="785" y="591"/>
                    <a:pt x="782" y="582"/>
                    <a:pt x="775" y="575"/>
                  </a:cubicBezTo>
                  <a:lnTo>
                    <a:pt x="723" y="5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65" name="Rectangle 43"/>
            <p:cNvSpPr>
              <a:spLocks noChangeArrowheads="1"/>
            </p:cNvSpPr>
            <p:nvPr/>
          </p:nvSpPr>
          <p:spPr bwMode="auto">
            <a:xfrm>
              <a:off x="637377" y="3110722"/>
              <a:ext cx="148646" cy="3827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66" name="Freeform 44"/>
          <p:cNvSpPr>
            <a:spLocks noEditPoints="1"/>
          </p:cNvSpPr>
          <p:nvPr/>
        </p:nvSpPr>
        <p:spPr bwMode="auto">
          <a:xfrm>
            <a:off x="10966795" y="509538"/>
            <a:ext cx="573565" cy="621313"/>
          </a:xfrm>
          <a:custGeom>
            <a:avLst/>
            <a:gdLst>
              <a:gd name="T0" fmla="*/ 583 w 837"/>
              <a:gd name="T1" fmla="*/ 579 h 901"/>
              <a:gd name="T2" fmla="*/ 511 w 837"/>
              <a:gd name="T3" fmla="*/ 650 h 901"/>
              <a:gd name="T4" fmla="*/ 583 w 837"/>
              <a:gd name="T5" fmla="*/ 722 h 901"/>
              <a:gd name="T6" fmla="*/ 654 w 837"/>
              <a:gd name="T7" fmla="*/ 650 h 901"/>
              <a:gd name="T8" fmla="*/ 583 w 837"/>
              <a:gd name="T9" fmla="*/ 579 h 901"/>
              <a:gd name="T10" fmla="*/ 332 w 837"/>
              <a:gd name="T11" fmla="*/ 579 h 901"/>
              <a:gd name="T12" fmla="*/ 260 w 837"/>
              <a:gd name="T13" fmla="*/ 650 h 901"/>
              <a:gd name="T14" fmla="*/ 332 w 837"/>
              <a:gd name="T15" fmla="*/ 722 h 901"/>
              <a:gd name="T16" fmla="*/ 404 w 837"/>
              <a:gd name="T17" fmla="*/ 650 h 901"/>
              <a:gd name="T18" fmla="*/ 332 w 837"/>
              <a:gd name="T19" fmla="*/ 579 h 901"/>
              <a:gd name="T20" fmla="*/ 332 w 837"/>
              <a:gd name="T21" fmla="*/ 435 h 901"/>
              <a:gd name="T22" fmla="*/ 260 w 837"/>
              <a:gd name="T23" fmla="*/ 364 h 901"/>
              <a:gd name="T24" fmla="*/ 189 w 837"/>
              <a:gd name="T25" fmla="*/ 435 h 901"/>
              <a:gd name="T26" fmla="*/ 260 w 837"/>
              <a:gd name="T27" fmla="*/ 507 h 901"/>
              <a:gd name="T28" fmla="*/ 332 w 837"/>
              <a:gd name="T29" fmla="*/ 435 h 901"/>
              <a:gd name="T30" fmla="*/ 404 w 837"/>
              <a:gd name="T31" fmla="*/ 185 h 901"/>
              <a:gd name="T32" fmla="*/ 332 w 837"/>
              <a:gd name="T33" fmla="*/ 256 h 901"/>
              <a:gd name="T34" fmla="*/ 404 w 837"/>
              <a:gd name="T35" fmla="*/ 328 h 901"/>
              <a:gd name="T36" fmla="*/ 475 w 837"/>
              <a:gd name="T37" fmla="*/ 256 h 901"/>
              <a:gd name="T38" fmla="*/ 404 w 837"/>
              <a:gd name="T39" fmla="*/ 185 h 901"/>
              <a:gd name="T40" fmla="*/ 757 w 837"/>
              <a:gd name="T41" fmla="*/ 635 h 901"/>
              <a:gd name="T42" fmla="*/ 698 w 837"/>
              <a:gd name="T43" fmla="*/ 711 h 901"/>
              <a:gd name="T44" fmla="*/ 429 w 837"/>
              <a:gd name="T45" fmla="*/ 829 h 901"/>
              <a:gd name="T46" fmla="*/ 207 w 837"/>
              <a:gd name="T47" fmla="*/ 738 h 901"/>
              <a:gd name="T48" fmla="*/ 233 w 837"/>
              <a:gd name="T49" fmla="*/ 231 h 901"/>
              <a:gd name="T50" fmla="*/ 502 w 837"/>
              <a:gd name="T51" fmla="*/ 113 h 901"/>
              <a:gd name="T52" fmla="*/ 658 w 837"/>
              <a:gd name="T53" fmla="*/ 154 h 901"/>
              <a:gd name="T54" fmla="*/ 675 w 837"/>
              <a:gd name="T55" fmla="*/ 177 h 901"/>
              <a:gd name="T56" fmla="*/ 665 w 837"/>
              <a:gd name="T57" fmla="*/ 208 h 901"/>
              <a:gd name="T58" fmla="*/ 602 w 837"/>
              <a:gd name="T59" fmla="*/ 366 h 901"/>
              <a:gd name="T60" fmla="*/ 744 w 837"/>
              <a:gd name="T61" fmla="*/ 584 h 901"/>
              <a:gd name="T62" fmla="*/ 760 w 837"/>
              <a:gd name="T63" fmla="*/ 605 h 901"/>
              <a:gd name="T64" fmla="*/ 757 w 837"/>
              <a:gd name="T65" fmla="*/ 635 h 901"/>
              <a:gd name="T66" fmla="*/ 829 w 837"/>
              <a:gd name="T67" fmla="*/ 585 h 901"/>
              <a:gd name="T68" fmla="*/ 776 w 837"/>
              <a:gd name="T69" fmla="*/ 520 h 901"/>
              <a:gd name="T70" fmla="*/ 673 w 837"/>
              <a:gd name="T71" fmla="*/ 366 h 901"/>
              <a:gd name="T72" fmla="*/ 718 w 837"/>
              <a:gd name="T73" fmla="*/ 257 h 901"/>
              <a:gd name="T74" fmla="*/ 746 w 837"/>
              <a:gd name="T75" fmla="*/ 166 h 901"/>
              <a:gd name="T76" fmla="*/ 694 w 837"/>
              <a:gd name="T77" fmla="*/ 92 h 901"/>
              <a:gd name="T78" fmla="*/ 181 w 837"/>
              <a:gd name="T79" fmla="*/ 181 h 901"/>
              <a:gd name="T80" fmla="*/ 156 w 837"/>
              <a:gd name="T81" fmla="*/ 788 h 901"/>
              <a:gd name="T82" fmla="*/ 429 w 837"/>
              <a:gd name="T83" fmla="*/ 901 h 901"/>
              <a:gd name="T84" fmla="*/ 749 w 837"/>
              <a:gd name="T85" fmla="*/ 761 h 901"/>
              <a:gd name="T86" fmla="*/ 818 w 837"/>
              <a:gd name="T87" fmla="*/ 672 h 901"/>
              <a:gd name="T88" fmla="*/ 829 w 837"/>
              <a:gd name="T89" fmla="*/ 585 h 9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837" h="901">
                <a:moveTo>
                  <a:pt x="583" y="579"/>
                </a:moveTo>
                <a:cubicBezTo>
                  <a:pt x="543" y="579"/>
                  <a:pt x="511" y="611"/>
                  <a:pt x="511" y="650"/>
                </a:cubicBezTo>
                <a:cubicBezTo>
                  <a:pt x="511" y="690"/>
                  <a:pt x="543" y="722"/>
                  <a:pt x="583" y="722"/>
                </a:cubicBezTo>
                <a:cubicBezTo>
                  <a:pt x="622" y="722"/>
                  <a:pt x="654" y="690"/>
                  <a:pt x="654" y="650"/>
                </a:cubicBezTo>
                <a:cubicBezTo>
                  <a:pt x="654" y="611"/>
                  <a:pt x="622" y="579"/>
                  <a:pt x="583" y="579"/>
                </a:cubicBezTo>
                <a:close/>
                <a:moveTo>
                  <a:pt x="332" y="579"/>
                </a:moveTo>
                <a:cubicBezTo>
                  <a:pt x="292" y="579"/>
                  <a:pt x="260" y="611"/>
                  <a:pt x="260" y="650"/>
                </a:cubicBezTo>
                <a:cubicBezTo>
                  <a:pt x="260" y="690"/>
                  <a:pt x="292" y="722"/>
                  <a:pt x="332" y="722"/>
                </a:cubicBezTo>
                <a:cubicBezTo>
                  <a:pt x="372" y="722"/>
                  <a:pt x="404" y="690"/>
                  <a:pt x="404" y="650"/>
                </a:cubicBezTo>
                <a:cubicBezTo>
                  <a:pt x="404" y="611"/>
                  <a:pt x="372" y="579"/>
                  <a:pt x="332" y="579"/>
                </a:cubicBezTo>
                <a:close/>
                <a:moveTo>
                  <a:pt x="332" y="435"/>
                </a:moveTo>
                <a:cubicBezTo>
                  <a:pt x="332" y="396"/>
                  <a:pt x="300" y="364"/>
                  <a:pt x="260" y="364"/>
                </a:cubicBezTo>
                <a:cubicBezTo>
                  <a:pt x="221" y="364"/>
                  <a:pt x="189" y="396"/>
                  <a:pt x="189" y="435"/>
                </a:cubicBezTo>
                <a:cubicBezTo>
                  <a:pt x="189" y="475"/>
                  <a:pt x="221" y="507"/>
                  <a:pt x="260" y="507"/>
                </a:cubicBezTo>
                <a:cubicBezTo>
                  <a:pt x="300" y="507"/>
                  <a:pt x="332" y="475"/>
                  <a:pt x="332" y="435"/>
                </a:cubicBezTo>
                <a:close/>
                <a:moveTo>
                  <a:pt x="404" y="185"/>
                </a:moveTo>
                <a:cubicBezTo>
                  <a:pt x="364" y="185"/>
                  <a:pt x="332" y="217"/>
                  <a:pt x="332" y="256"/>
                </a:cubicBezTo>
                <a:cubicBezTo>
                  <a:pt x="332" y="296"/>
                  <a:pt x="364" y="328"/>
                  <a:pt x="404" y="328"/>
                </a:cubicBezTo>
                <a:cubicBezTo>
                  <a:pt x="443" y="328"/>
                  <a:pt x="475" y="296"/>
                  <a:pt x="475" y="256"/>
                </a:cubicBezTo>
                <a:cubicBezTo>
                  <a:pt x="475" y="217"/>
                  <a:pt x="443" y="185"/>
                  <a:pt x="404" y="185"/>
                </a:cubicBezTo>
                <a:close/>
                <a:moveTo>
                  <a:pt x="757" y="635"/>
                </a:moveTo>
                <a:cubicBezTo>
                  <a:pt x="740" y="663"/>
                  <a:pt x="721" y="688"/>
                  <a:pt x="698" y="711"/>
                </a:cubicBezTo>
                <a:cubicBezTo>
                  <a:pt x="625" y="786"/>
                  <a:pt x="527" y="829"/>
                  <a:pt x="429" y="829"/>
                </a:cubicBezTo>
                <a:cubicBezTo>
                  <a:pt x="343" y="829"/>
                  <a:pt x="265" y="797"/>
                  <a:pt x="207" y="738"/>
                </a:cubicBezTo>
                <a:cubicBezTo>
                  <a:pt x="78" y="605"/>
                  <a:pt x="89" y="378"/>
                  <a:pt x="233" y="231"/>
                </a:cubicBezTo>
                <a:cubicBezTo>
                  <a:pt x="308" y="154"/>
                  <a:pt x="406" y="113"/>
                  <a:pt x="502" y="113"/>
                </a:cubicBezTo>
                <a:cubicBezTo>
                  <a:pt x="557" y="113"/>
                  <a:pt x="610" y="126"/>
                  <a:pt x="658" y="154"/>
                </a:cubicBezTo>
                <a:cubicBezTo>
                  <a:pt x="668" y="159"/>
                  <a:pt x="674" y="167"/>
                  <a:pt x="675" y="177"/>
                </a:cubicBezTo>
                <a:cubicBezTo>
                  <a:pt x="677" y="188"/>
                  <a:pt x="673" y="199"/>
                  <a:pt x="665" y="208"/>
                </a:cubicBezTo>
                <a:cubicBezTo>
                  <a:pt x="624" y="253"/>
                  <a:pt x="602" y="309"/>
                  <a:pt x="602" y="366"/>
                </a:cubicBezTo>
                <a:cubicBezTo>
                  <a:pt x="602" y="456"/>
                  <a:pt x="656" y="540"/>
                  <a:pt x="744" y="584"/>
                </a:cubicBezTo>
                <a:cubicBezTo>
                  <a:pt x="754" y="590"/>
                  <a:pt x="759" y="600"/>
                  <a:pt x="760" y="605"/>
                </a:cubicBezTo>
                <a:cubicBezTo>
                  <a:pt x="763" y="615"/>
                  <a:pt x="762" y="626"/>
                  <a:pt x="757" y="635"/>
                </a:cubicBezTo>
                <a:close/>
                <a:moveTo>
                  <a:pt x="829" y="585"/>
                </a:moveTo>
                <a:cubicBezTo>
                  <a:pt x="821" y="557"/>
                  <a:pt x="801" y="533"/>
                  <a:pt x="776" y="520"/>
                </a:cubicBezTo>
                <a:cubicBezTo>
                  <a:pt x="713" y="488"/>
                  <a:pt x="673" y="429"/>
                  <a:pt x="673" y="366"/>
                </a:cubicBezTo>
                <a:cubicBezTo>
                  <a:pt x="673" y="326"/>
                  <a:pt x="689" y="288"/>
                  <a:pt x="718" y="257"/>
                </a:cubicBezTo>
                <a:cubicBezTo>
                  <a:pt x="741" y="231"/>
                  <a:pt x="751" y="198"/>
                  <a:pt x="746" y="166"/>
                </a:cubicBezTo>
                <a:cubicBezTo>
                  <a:pt x="741" y="135"/>
                  <a:pt x="722" y="108"/>
                  <a:pt x="694" y="92"/>
                </a:cubicBezTo>
                <a:cubicBezTo>
                  <a:pt x="533" y="0"/>
                  <a:pt x="323" y="37"/>
                  <a:pt x="181" y="181"/>
                </a:cubicBezTo>
                <a:cubicBezTo>
                  <a:pt x="11" y="356"/>
                  <a:pt x="0" y="628"/>
                  <a:pt x="156" y="788"/>
                </a:cubicBezTo>
                <a:cubicBezTo>
                  <a:pt x="227" y="861"/>
                  <a:pt x="324" y="901"/>
                  <a:pt x="429" y="901"/>
                </a:cubicBezTo>
                <a:cubicBezTo>
                  <a:pt x="546" y="901"/>
                  <a:pt x="663" y="850"/>
                  <a:pt x="749" y="761"/>
                </a:cubicBezTo>
                <a:cubicBezTo>
                  <a:pt x="776" y="734"/>
                  <a:pt x="799" y="704"/>
                  <a:pt x="818" y="672"/>
                </a:cubicBezTo>
                <a:cubicBezTo>
                  <a:pt x="833" y="646"/>
                  <a:pt x="837" y="615"/>
                  <a:pt x="829" y="58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7" name="Freeform 45"/>
          <p:cNvSpPr>
            <a:spLocks noEditPoints="1"/>
          </p:cNvSpPr>
          <p:nvPr/>
        </p:nvSpPr>
        <p:spPr bwMode="auto">
          <a:xfrm>
            <a:off x="630619" y="1794187"/>
            <a:ext cx="588580" cy="567288"/>
          </a:xfrm>
          <a:custGeom>
            <a:avLst/>
            <a:gdLst>
              <a:gd name="T0" fmla="*/ 573 w 859"/>
              <a:gd name="T1" fmla="*/ 573 h 824"/>
              <a:gd name="T2" fmla="*/ 573 w 859"/>
              <a:gd name="T3" fmla="*/ 645 h 824"/>
              <a:gd name="T4" fmla="*/ 859 w 859"/>
              <a:gd name="T5" fmla="*/ 645 h 824"/>
              <a:gd name="T6" fmla="*/ 859 w 859"/>
              <a:gd name="T7" fmla="*/ 573 h 824"/>
              <a:gd name="T8" fmla="*/ 573 w 859"/>
              <a:gd name="T9" fmla="*/ 573 h 824"/>
              <a:gd name="T10" fmla="*/ 787 w 859"/>
              <a:gd name="T11" fmla="*/ 537 h 824"/>
              <a:gd name="T12" fmla="*/ 787 w 859"/>
              <a:gd name="T13" fmla="*/ 466 h 824"/>
              <a:gd name="T14" fmla="*/ 573 w 859"/>
              <a:gd name="T15" fmla="*/ 466 h 824"/>
              <a:gd name="T16" fmla="*/ 573 w 859"/>
              <a:gd name="T17" fmla="*/ 537 h 824"/>
              <a:gd name="T18" fmla="*/ 787 w 859"/>
              <a:gd name="T19" fmla="*/ 537 h 824"/>
              <a:gd name="T20" fmla="*/ 250 w 859"/>
              <a:gd name="T21" fmla="*/ 430 h 824"/>
              <a:gd name="T22" fmla="*/ 250 w 859"/>
              <a:gd name="T23" fmla="*/ 698 h 824"/>
              <a:gd name="T24" fmla="*/ 394 w 859"/>
              <a:gd name="T25" fmla="*/ 627 h 824"/>
              <a:gd name="T26" fmla="*/ 537 w 859"/>
              <a:gd name="T27" fmla="*/ 698 h 824"/>
              <a:gd name="T28" fmla="*/ 537 w 859"/>
              <a:gd name="T29" fmla="*/ 430 h 824"/>
              <a:gd name="T30" fmla="*/ 465 w 859"/>
              <a:gd name="T31" fmla="*/ 430 h 824"/>
              <a:gd name="T32" fmla="*/ 465 w 859"/>
              <a:gd name="T33" fmla="*/ 582 h 824"/>
              <a:gd name="T34" fmla="*/ 394 w 859"/>
              <a:gd name="T35" fmla="*/ 547 h 824"/>
              <a:gd name="T36" fmla="*/ 322 w 859"/>
              <a:gd name="T37" fmla="*/ 582 h 824"/>
              <a:gd name="T38" fmla="*/ 322 w 859"/>
              <a:gd name="T39" fmla="*/ 430 h 824"/>
              <a:gd name="T40" fmla="*/ 250 w 859"/>
              <a:gd name="T41" fmla="*/ 430 h 824"/>
              <a:gd name="T42" fmla="*/ 788 w 859"/>
              <a:gd name="T43" fmla="*/ 125 h 824"/>
              <a:gd name="T44" fmla="*/ 662 w 859"/>
              <a:gd name="T45" fmla="*/ 0 h 824"/>
              <a:gd name="T46" fmla="*/ 143 w 859"/>
              <a:gd name="T47" fmla="*/ 0 h 824"/>
              <a:gd name="T48" fmla="*/ 143 w 859"/>
              <a:gd name="T49" fmla="*/ 72 h 824"/>
              <a:gd name="T50" fmla="*/ 662 w 859"/>
              <a:gd name="T51" fmla="*/ 72 h 824"/>
              <a:gd name="T52" fmla="*/ 716 w 859"/>
              <a:gd name="T53" fmla="*/ 125 h 824"/>
              <a:gd name="T54" fmla="*/ 662 w 859"/>
              <a:gd name="T55" fmla="*/ 179 h 824"/>
              <a:gd name="T56" fmla="*/ 143 w 859"/>
              <a:gd name="T57" fmla="*/ 179 h 824"/>
              <a:gd name="T58" fmla="*/ 143 w 859"/>
              <a:gd name="T59" fmla="*/ 251 h 824"/>
              <a:gd name="T60" fmla="*/ 662 w 859"/>
              <a:gd name="T61" fmla="*/ 251 h 824"/>
              <a:gd name="T62" fmla="*/ 788 w 859"/>
              <a:gd name="T63" fmla="*/ 125 h 824"/>
              <a:gd name="T64" fmla="*/ 197 w 859"/>
              <a:gd name="T65" fmla="*/ 537 h 824"/>
              <a:gd name="T66" fmla="*/ 214 w 859"/>
              <a:gd name="T67" fmla="*/ 537 h 824"/>
              <a:gd name="T68" fmla="*/ 214 w 859"/>
              <a:gd name="T69" fmla="*/ 466 h 824"/>
              <a:gd name="T70" fmla="*/ 197 w 859"/>
              <a:gd name="T71" fmla="*/ 466 h 824"/>
              <a:gd name="T72" fmla="*/ 143 w 859"/>
              <a:gd name="T73" fmla="*/ 412 h 824"/>
              <a:gd name="T74" fmla="*/ 197 w 859"/>
              <a:gd name="T75" fmla="*/ 358 h 824"/>
              <a:gd name="T76" fmla="*/ 787 w 859"/>
              <a:gd name="T77" fmla="*/ 358 h 824"/>
              <a:gd name="T78" fmla="*/ 787 w 859"/>
              <a:gd name="T79" fmla="*/ 286 h 824"/>
              <a:gd name="T80" fmla="*/ 197 w 859"/>
              <a:gd name="T81" fmla="*/ 286 h 824"/>
              <a:gd name="T82" fmla="*/ 71 w 859"/>
              <a:gd name="T83" fmla="*/ 412 h 824"/>
              <a:gd name="T84" fmla="*/ 197 w 859"/>
              <a:gd name="T85" fmla="*/ 537 h 824"/>
              <a:gd name="T86" fmla="*/ 71 w 859"/>
              <a:gd name="T87" fmla="*/ 698 h 824"/>
              <a:gd name="T88" fmla="*/ 125 w 859"/>
              <a:gd name="T89" fmla="*/ 645 h 824"/>
              <a:gd name="T90" fmla="*/ 214 w 859"/>
              <a:gd name="T91" fmla="*/ 645 h 824"/>
              <a:gd name="T92" fmla="*/ 214 w 859"/>
              <a:gd name="T93" fmla="*/ 573 h 824"/>
              <a:gd name="T94" fmla="*/ 125 w 859"/>
              <a:gd name="T95" fmla="*/ 573 h 824"/>
              <a:gd name="T96" fmla="*/ 0 w 859"/>
              <a:gd name="T97" fmla="*/ 698 h 824"/>
              <a:gd name="T98" fmla="*/ 125 w 859"/>
              <a:gd name="T99" fmla="*/ 824 h 824"/>
              <a:gd name="T100" fmla="*/ 859 w 859"/>
              <a:gd name="T101" fmla="*/ 824 h 824"/>
              <a:gd name="T102" fmla="*/ 859 w 859"/>
              <a:gd name="T103" fmla="*/ 752 h 824"/>
              <a:gd name="T104" fmla="*/ 125 w 859"/>
              <a:gd name="T105" fmla="*/ 752 h 824"/>
              <a:gd name="T106" fmla="*/ 71 w 859"/>
              <a:gd name="T107" fmla="*/ 698 h 8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859" h="824">
                <a:moveTo>
                  <a:pt x="573" y="573"/>
                </a:moveTo>
                <a:lnTo>
                  <a:pt x="573" y="645"/>
                </a:lnTo>
                <a:lnTo>
                  <a:pt x="859" y="645"/>
                </a:lnTo>
                <a:lnTo>
                  <a:pt x="859" y="573"/>
                </a:lnTo>
                <a:lnTo>
                  <a:pt x="573" y="573"/>
                </a:lnTo>
                <a:close/>
                <a:moveTo>
                  <a:pt x="787" y="537"/>
                </a:moveTo>
                <a:lnTo>
                  <a:pt x="787" y="466"/>
                </a:lnTo>
                <a:lnTo>
                  <a:pt x="573" y="466"/>
                </a:lnTo>
                <a:lnTo>
                  <a:pt x="573" y="537"/>
                </a:lnTo>
                <a:lnTo>
                  <a:pt x="787" y="537"/>
                </a:lnTo>
                <a:close/>
                <a:moveTo>
                  <a:pt x="250" y="430"/>
                </a:moveTo>
                <a:lnTo>
                  <a:pt x="250" y="698"/>
                </a:lnTo>
                <a:lnTo>
                  <a:pt x="394" y="627"/>
                </a:lnTo>
                <a:lnTo>
                  <a:pt x="537" y="698"/>
                </a:lnTo>
                <a:lnTo>
                  <a:pt x="537" y="430"/>
                </a:lnTo>
                <a:lnTo>
                  <a:pt x="465" y="430"/>
                </a:lnTo>
                <a:lnTo>
                  <a:pt x="465" y="582"/>
                </a:lnTo>
                <a:lnTo>
                  <a:pt x="394" y="547"/>
                </a:lnTo>
                <a:lnTo>
                  <a:pt x="322" y="582"/>
                </a:lnTo>
                <a:lnTo>
                  <a:pt x="322" y="430"/>
                </a:lnTo>
                <a:lnTo>
                  <a:pt x="250" y="430"/>
                </a:lnTo>
                <a:close/>
                <a:moveTo>
                  <a:pt x="788" y="125"/>
                </a:moveTo>
                <a:cubicBezTo>
                  <a:pt x="788" y="56"/>
                  <a:pt x="731" y="0"/>
                  <a:pt x="662" y="0"/>
                </a:cubicBezTo>
                <a:lnTo>
                  <a:pt x="143" y="0"/>
                </a:lnTo>
                <a:lnTo>
                  <a:pt x="143" y="72"/>
                </a:lnTo>
                <a:lnTo>
                  <a:pt x="662" y="72"/>
                </a:lnTo>
                <a:cubicBezTo>
                  <a:pt x="692" y="72"/>
                  <a:pt x="716" y="96"/>
                  <a:pt x="716" y="125"/>
                </a:cubicBezTo>
                <a:cubicBezTo>
                  <a:pt x="716" y="155"/>
                  <a:pt x="692" y="179"/>
                  <a:pt x="662" y="179"/>
                </a:cubicBezTo>
                <a:lnTo>
                  <a:pt x="143" y="179"/>
                </a:lnTo>
                <a:lnTo>
                  <a:pt x="143" y="251"/>
                </a:lnTo>
                <a:lnTo>
                  <a:pt x="662" y="251"/>
                </a:lnTo>
                <a:cubicBezTo>
                  <a:pt x="731" y="251"/>
                  <a:pt x="788" y="194"/>
                  <a:pt x="788" y="125"/>
                </a:cubicBezTo>
                <a:close/>
                <a:moveTo>
                  <a:pt x="197" y="537"/>
                </a:moveTo>
                <a:lnTo>
                  <a:pt x="214" y="537"/>
                </a:lnTo>
                <a:lnTo>
                  <a:pt x="214" y="466"/>
                </a:lnTo>
                <a:lnTo>
                  <a:pt x="197" y="466"/>
                </a:lnTo>
                <a:cubicBezTo>
                  <a:pt x="167" y="466"/>
                  <a:pt x="143" y="441"/>
                  <a:pt x="143" y="412"/>
                </a:cubicBezTo>
                <a:cubicBezTo>
                  <a:pt x="143" y="382"/>
                  <a:pt x="167" y="358"/>
                  <a:pt x="197" y="358"/>
                </a:cubicBezTo>
                <a:lnTo>
                  <a:pt x="787" y="358"/>
                </a:lnTo>
                <a:lnTo>
                  <a:pt x="787" y="286"/>
                </a:lnTo>
                <a:lnTo>
                  <a:pt x="197" y="286"/>
                </a:lnTo>
                <a:cubicBezTo>
                  <a:pt x="128" y="286"/>
                  <a:pt x="71" y="343"/>
                  <a:pt x="71" y="412"/>
                </a:cubicBezTo>
                <a:cubicBezTo>
                  <a:pt x="71" y="481"/>
                  <a:pt x="128" y="537"/>
                  <a:pt x="197" y="537"/>
                </a:cubicBezTo>
                <a:close/>
                <a:moveTo>
                  <a:pt x="71" y="698"/>
                </a:moveTo>
                <a:cubicBezTo>
                  <a:pt x="71" y="669"/>
                  <a:pt x="95" y="645"/>
                  <a:pt x="125" y="645"/>
                </a:cubicBezTo>
                <a:lnTo>
                  <a:pt x="214" y="645"/>
                </a:lnTo>
                <a:lnTo>
                  <a:pt x="214" y="573"/>
                </a:lnTo>
                <a:lnTo>
                  <a:pt x="125" y="573"/>
                </a:lnTo>
                <a:cubicBezTo>
                  <a:pt x="56" y="573"/>
                  <a:pt x="0" y="629"/>
                  <a:pt x="0" y="698"/>
                </a:cubicBezTo>
                <a:cubicBezTo>
                  <a:pt x="0" y="767"/>
                  <a:pt x="56" y="824"/>
                  <a:pt x="125" y="824"/>
                </a:cubicBezTo>
                <a:lnTo>
                  <a:pt x="859" y="824"/>
                </a:lnTo>
                <a:lnTo>
                  <a:pt x="859" y="752"/>
                </a:lnTo>
                <a:lnTo>
                  <a:pt x="125" y="752"/>
                </a:lnTo>
                <a:cubicBezTo>
                  <a:pt x="95" y="752"/>
                  <a:pt x="71" y="728"/>
                  <a:pt x="71" y="69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69" name="Freeform 47"/>
          <p:cNvSpPr>
            <a:spLocks noEditPoints="1"/>
          </p:cNvSpPr>
          <p:nvPr/>
        </p:nvSpPr>
        <p:spPr bwMode="auto">
          <a:xfrm>
            <a:off x="3609551" y="3005710"/>
            <a:ext cx="540532" cy="591300"/>
          </a:xfrm>
          <a:custGeom>
            <a:avLst/>
            <a:gdLst>
              <a:gd name="T0" fmla="*/ 716 w 787"/>
              <a:gd name="T1" fmla="*/ 179 h 859"/>
              <a:gd name="T2" fmla="*/ 501 w 787"/>
              <a:gd name="T3" fmla="*/ 179 h 859"/>
              <a:gd name="T4" fmla="*/ 501 w 787"/>
              <a:gd name="T5" fmla="*/ 71 h 859"/>
              <a:gd name="T6" fmla="*/ 716 w 787"/>
              <a:gd name="T7" fmla="*/ 71 h 859"/>
              <a:gd name="T8" fmla="*/ 716 w 787"/>
              <a:gd name="T9" fmla="*/ 179 h 859"/>
              <a:gd name="T10" fmla="*/ 716 w 787"/>
              <a:gd name="T11" fmla="*/ 682 h 859"/>
              <a:gd name="T12" fmla="*/ 608 w 787"/>
              <a:gd name="T13" fmla="*/ 767 h 859"/>
              <a:gd name="T14" fmla="*/ 501 w 787"/>
              <a:gd name="T15" fmla="*/ 682 h 859"/>
              <a:gd name="T16" fmla="*/ 501 w 787"/>
              <a:gd name="T17" fmla="*/ 250 h 859"/>
              <a:gd name="T18" fmla="*/ 716 w 787"/>
              <a:gd name="T19" fmla="*/ 250 h 859"/>
              <a:gd name="T20" fmla="*/ 716 w 787"/>
              <a:gd name="T21" fmla="*/ 682 h 859"/>
              <a:gd name="T22" fmla="*/ 429 w 787"/>
              <a:gd name="T23" fmla="*/ 0 h 859"/>
              <a:gd name="T24" fmla="*/ 429 w 787"/>
              <a:gd name="T25" fmla="*/ 716 h 859"/>
              <a:gd name="T26" fmla="*/ 608 w 787"/>
              <a:gd name="T27" fmla="*/ 859 h 859"/>
              <a:gd name="T28" fmla="*/ 787 w 787"/>
              <a:gd name="T29" fmla="*/ 716 h 859"/>
              <a:gd name="T30" fmla="*/ 787 w 787"/>
              <a:gd name="T31" fmla="*/ 0 h 859"/>
              <a:gd name="T32" fmla="*/ 429 w 787"/>
              <a:gd name="T33" fmla="*/ 0 h 859"/>
              <a:gd name="T34" fmla="*/ 71 w 787"/>
              <a:gd name="T35" fmla="*/ 71 h 859"/>
              <a:gd name="T36" fmla="*/ 286 w 787"/>
              <a:gd name="T37" fmla="*/ 71 h 859"/>
              <a:gd name="T38" fmla="*/ 286 w 787"/>
              <a:gd name="T39" fmla="*/ 215 h 859"/>
              <a:gd name="T40" fmla="*/ 143 w 787"/>
              <a:gd name="T41" fmla="*/ 215 h 859"/>
              <a:gd name="T42" fmla="*/ 143 w 787"/>
              <a:gd name="T43" fmla="*/ 286 h 859"/>
              <a:gd name="T44" fmla="*/ 286 w 787"/>
              <a:gd name="T45" fmla="*/ 286 h 859"/>
              <a:gd name="T46" fmla="*/ 286 w 787"/>
              <a:gd name="T47" fmla="*/ 394 h 859"/>
              <a:gd name="T48" fmla="*/ 143 w 787"/>
              <a:gd name="T49" fmla="*/ 394 h 859"/>
              <a:gd name="T50" fmla="*/ 143 w 787"/>
              <a:gd name="T51" fmla="*/ 465 h 859"/>
              <a:gd name="T52" fmla="*/ 286 w 787"/>
              <a:gd name="T53" fmla="*/ 465 h 859"/>
              <a:gd name="T54" fmla="*/ 286 w 787"/>
              <a:gd name="T55" fmla="*/ 573 h 859"/>
              <a:gd name="T56" fmla="*/ 143 w 787"/>
              <a:gd name="T57" fmla="*/ 573 h 859"/>
              <a:gd name="T58" fmla="*/ 143 w 787"/>
              <a:gd name="T59" fmla="*/ 644 h 859"/>
              <a:gd name="T60" fmla="*/ 286 w 787"/>
              <a:gd name="T61" fmla="*/ 644 h 859"/>
              <a:gd name="T62" fmla="*/ 286 w 787"/>
              <a:gd name="T63" fmla="*/ 788 h 859"/>
              <a:gd name="T64" fmla="*/ 71 w 787"/>
              <a:gd name="T65" fmla="*/ 788 h 859"/>
              <a:gd name="T66" fmla="*/ 71 w 787"/>
              <a:gd name="T67" fmla="*/ 71 h 859"/>
              <a:gd name="T68" fmla="*/ 0 w 787"/>
              <a:gd name="T69" fmla="*/ 859 h 859"/>
              <a:gd name="T70" fmla="*/ 358 w 787"/>
              <a:gd name="T71" fmla="*/ 859 h 859"/>
              <a:gd name="T72" fmla="*/ 358 w 787"/>
              <a:gd name="T73" fmla="*/ 0 h 859"/>
              <a:gd name="T74" fmla="*/ 0 w 787"/>
              <a:gd name="T75" fmla="*/ 0 h 859"/>
              <a:gd name="T76" fmla="*/ 0 w 787"/>
              <a:gd name="T77" fmla="*/ 859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787" h="859">
                <a:moveTo>
                  <a:pt x="716" y="179"/>
                </a:moveTo>
                <a:lnTo>
                  <a:pt x="501" y="179"/>
                </a:lnTo>
                <a:lnTo>
                  <a:pt x="501" y="71"/>
                </a:lnTo>
                <a:lnTo>
                  <a:pt x="716" y="71"/>
                </a:lnTo>
                <a:lnTo>
                  <a:pt x="716" y="179"/>
                </a:lnTo>
                <a:close/>
                <a:moveTo>
                  <a:pt x="716" y="682"/>
                </a:moveTo>
                <a:lnTo>
                  <a:pt x="608" y="767"/>
                </a:lnTo>
                <a:lnTo>
                  <a:pt x="501" y="682"/>
                </a:lnTo>
                <a:lnTo>
                  <a:pt x="501" y="250"/>
                </a:lnTo>
                <a:lnTo>
                  <a:pt x="716" y="250"/>
                </a:lnTo>
                <a:lnTo>
                  <a:pt x="716" y="682"/>
                </a:lnTo>
                <a:close/>
                <a:moveTo>
                  <a:pt x="429" y="0"/>
                </a:moveTo>
                <a:lnTo>
                  <a:pt x="429" y="716"/>
                </a:lnTo>
                <a:lnTo>
                  <a:pt x="608" y="859"/>
                </a:lnTo>
                <a:lnTo>
                  <a:pt x="787" y="716"/>
                </a:lnTo>
                <a:lnTo>
                  <a:pt x="787" y="0"/>
                </a:lnTo>
                <a:lnTo>
                  <a:pt x="429" y="0"/>
                </a:lnTo>
                <a:close/>
                <a:moveTo>
                  <a:pt x="71" y="71"/>
                </a:moveTo>
                <a:lnTo>
                  <a:pt x="286" y="71"/>
                </a:lnTo>
                <a:lnTo>
                  <a:pt x="286" y="215"/>
                </a:lnTo>
                <a:lnTo>
                  <a:pt x="143" y="215"/>
                </a:lnTo>
                <a:lnTo>
                  <a:pt x="143" y="286"/>
                </a:lnTo>
                <a:lnTo>
                  <a:pt x="286" y="286"/>
                </a:lnTo>
                <a:lnTo>
                  <a:pt x="286" y="394"/>
                </a:lnTo>
                <a:lnTo>
                  <a:pt x="143" y="394"/>
                </a:lnTo>
                <a:lnTo>
                  <a:pt x="143" y="465"/>
                </a:lnTo>
                <a:lnTo>
                  <a:pt x="286" y="465"/>
                </a:lnTo>
                <a:lnTo>
                  <a:pt x="286" y="573"/>
                </a:lnTo>
                <a:lnTo>
                  <a:pt x="143" y="573"/>
                </a:lnTo>
                <a:lnTo>
                  <a:pt x="143" y="644"/>
                </a:lnTo>
                <a:lnTo>
                  <a:pt x="286" y="644"/>
                </a:lnTo>
                <a:lnTo>
                  <a:pt x="286" y="788"/>
                </a:lnTo>
                <a:lnTo>
                  <a:pt x="71" y="788"/>
                </a:lnTo>
                <a:lnTo>
                  <a:pt x="71" y="71"/>
                </a:lnTo>
                <a:close/>
                <a:moveTo>
                  <a:pt x="0" y="859"/>
                </a:moveTo>
                <a:lnTo>
                  <a:pt x="358" y="859"/>
                </a:lnTo>
                <a:lnTo>
                  <a:pt x="358" y="0"/>
                </a:lnTo>
                <a:lnTo>
                  <a:pt x="0" y="0"/>
                </a:lnTo>
                <a:lnTo>
                  <a:pt x="0" y="85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1" name="Freeform 49"/>
          <p:cNvSpPr>
            <a:spLocks noEditPoints="1"/>
          </p:cNvSpPr>
          <p:nvPr/>
        </p:nvSpPr>
        <p:spPr bwMode="auto">
          <a:xfrm>
            <a:off x="3645588" y="524545"/>
            <a:ext cx="471465" cy="591300"/>
          </a:xfrm>
          <a:custGeom>
            <a:avLst/>
            <a:gdLst>
              <a:gd name="T0" fmla="*/ 358 w 687"/>
              <a:gd name="T1" fmla="*/ 718 h 859"/>
              <a:gd name="T2" fmla="*/ 170 w 687"/>
              <a:gd name="T3" fmla="*/ 456 h 859"/>
              <a:gd name="T4" fmla="*/ 170 w 687"/>
              <a:gd name="T5" fmla="*/ 456 h 859"/>
              <a:gd name="T6" fmla="*/ 154 w 687"/>
              <a:gd name="T7" fmla="*/ 439 h 859"/>
              <a:gd name="T8" fmla="*/ 154 w 687"/>
              <a:gd name="T9" fmla="*/ 439 h 859"/>
              <a:gd name="T10" fmla="*/ 72 w 687"/>
              <a:gd name="T11" fmla="*/ 322 h 859"/>
              <a:gd name="T12" fmla="*/ 144 w 687"/>
              <a:gd name="T13" fmla="*/ 250 h 859"/>
              <a:gd name="T14" fmla="*/ 204 w 687"/>
              <a:gd name="T15" fmla="*/ 361 h 859"/>
              <a:gd name="T16" fmla="*/ 194 w 687"/>
              <a:gd name="T17" fmla="*/ 376 h 859"/>
              <a:gd name="T18" fmla="*/ 235 w 687"/>
              <a:gd name="T19" fmla="*/ 421 h 859"/>
              <a:gd name="T20" fmla="*/ 428 w 687"/>
              <a:gd name="T21" fmla="*/ 313 h 859"/>
              <a:gd name="T22" fmla="*/ 358 w 687"/>
              <a:gd name="T23" fmla="*/ 718 h 859"/>
              <a:gd name="T24" fmla="*/ 466 w 687"/>
              <a:gd name="T25" fmla="*/ 71 h 859"/>
              <a:gd name="T26" fmla="*/ 530 w 687"/>
              <a:gd name="T27" fmla="*/ 175 h 859"/>
              <a:gd name="T28" fmla="*/ 286 w 687"/>
              <a:gd name="T29" fmla="*/ 310 h 859"/>
              <a:gd name="T30" fmla="*/ 217 w 687"/>
              <a:gd name="T31" fmla="*/ 199 h 859"/>
              <a:gd name="T32" fmla="*/ 466 w 687"/>
              <a:gd name="T33" fmla="*/ 71 h 859"/>
              <a:gd name="T34" fmla="*/ 493 w 687"/>
              <a:gd name="T35" fmla="*/ 277 h 859"/>
              <a:gd name="T36" fmla="*/ 581 w 687"/>
              <a:gd name="T37" fmla="*/ 228 h 859"/>
              <a:gd name="T38" fmla="*/ 466 w 687"/>
              <a:gd name="T39" fmla="*/ 0 h 859"/>
              <a:gd name="T40" fmla="*/ 396 w 687"/>
              <a:gd name="T41" fmla="*/ 17 h 859"/>
              <a:gd name="T42" fmla="*/ 74 w 687"/>
              <a:gd name="T43" fmla="*/ 197 h 859"/>
              <a:gd name="T44" fmla="*/ 74 w 687"/>
              <a:gd name="T45" fmla="*/ 197 h 859"/>
              <a:gd name="T46" fmla="*/ 0 w 687"/>
              <a:gd name="T47" fmla="*/ 322 h 859"/>
              <a:gd name="T48" fmla="*/ 38 w 687"/>
              <a:gd name="T49" fmla="*/ 419 h 859"/>
              <a:gd name="T50" fmla="*/ 85 w 687"/>
              <a:gd name="T51" fmla="*/ 469 h 859"/>
              <a:gd name="T52" fmla="*/ 254 w 687"/>
              <a:gd name="T53" fmla="*/ 652 h 859"/>
              <a:gd name="T54" fmla="*/ 287 w 687"/>
              <a:gd name="T55" fmla="*/ 716 h 859"/>
              <a:gd name="T56" fmla="*/ 250 w 687"/>
              <a:gd name="T57" fmla="*/ 778 h 859"/>
              <a:gd name="T58" fmla="*/ 250 w 687"/>
              <a:gd name="T59" fmla="*/ 778 h 859"/>
              <a:gd name="T60" fmla="*/ 167 w 687"/>
              <a:gd name="T61" fmla="*/ 664 h 859"/>
              <a:gd name="T62" fmla="*/ 118 w 687"/>
              <a:gd name="T63" fmla="*/ 611 h 859"/>
              <a:gd name="T64" fmla="*/ 215 w 687"/>
              <a:gd name="T65" fmla="*/ 859 h 859"/>
              <a:gd name="T66" fmla="*/ 285 w 687"/>
              <a:gd name="T67" fmla="*/ 841 h 859"/>
              <a:gd name="T68" fmla="*/ 285 w 687"/>
              <a:gd name="T69" fmla="*/ 841 h 859"/>
              <a:gd name="T70" fmla="*/ 607 w 687"/>
              <a:gd name="T71" fmla="*/ 662 h 859"/>
              <a:gd name="T72" fmla="*/ 681 w 687"/>
              <a:gd name="T73" fmla="*/ 537 h 859"/>
              <a:gd name="T74" fmla="*/ 493 w 687"/>
              <a:gd name="T75" fmla="*/ 277 h 8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687" h="859">
                <a:moveTo>
                  <a:pt x="358" y="718"/>
                </a:moveTo>
                <a:cubicBezTo>
                  <a:pt x="359" y="645"/>
                  <a:pt x="329" y="628"/>
                  <a:pt x="170" y="456"/>
                </a:cubicBezTo>
                <a:lnTo>
                  <a:pt x="170" y="456"/>
                </a:lnTo>
                <a:lnTo>
                  <a:pt x="154" y="439"/>
                </a:lnTo>
                <a:lnTo>
                  <a:pt x="154" y="439"/>
                </a:lnTo>
                <a:cubicBezTo>
                  <a:pt x="89" y="368"/>
                  <a:pt x="72" y="358"/>
                  <a:pt x="72" y="322"/>
                </a:cubicBezTo>
                <a:cubicBezTo>
                  <a:pt x="72" y="281"/>
                  <a:pt x="105" y="250"/>
                  <a:pt x="144" y="250"/>
                </a:cubicBezTo>
                <a:cubicBezTo>
                  <a:pt x="200" y="250"/>
                  <a:pt x="235" y="312"/>
                  <a:pt x="204" y="361"/>
                </a:cubicBezTo>
                <a:lnTo>
                  <a:pt x="194" y="376"/>
                </a:lnTo>
                <a:lnTo>
                  <a:pt x="235" y="421"/>
                </a:lnTo>
                <a:lnTo>
                  <a:pt x="428" y="313"/>
                </a:lnTo>
                <a:cubicBezTo>
                  <a:pt x="681" y="586"/>
                  <a:pt x="687" y="535"/>
                  <a:pt x="358" y="718"/>
                </a:cubicBezTo>
                <a:close/>
                <a:moveTo>
                  <a:pt x="466" y="71"/>
                </a:moveTo>
                <a:cubicBezTo>
                  <a:pt x="518" y="71"/>
                  <a:pt x="554" y="126"/>
                  <a:pt x="530" y="175"/>
                </a:cubicBezTo>
                <a:lnTo>
                  <a:pt x="286" y="310"/>
                </a:lnTo>
                <a:cubicBezTo>
                  <a:pt x="282" y="263"/>
                  <a:pt x="256" y="222"/>
                  <a:pt x="217" y="199"/>
                </a:cubicBezTo>
                <a:cubicBezTo>
                  <a:pt x="436" y="78"/>
                  <a:pt x="437" y="71"/>
                  <a:pt x="466" y="71"/>
                </a:cubicBezTo>
                <a:close/>
                <a:moveTo>
                  <a:pt x="493" y="277"/>
                </a:moveTo>
                <a:lnTo>
                  <a:pt x="581" y="228"/>
                </a:lnTo>
                <a:cubicBezTo>
                  <a:pt x="655" y="113"/>
                  <a:pt x="568" y="0"/>
                  <a:pt x="466" y="0"/>
                </a:cubicBezTo>
                <a:cubicBezTo>
                  <a:pt x="443" y="0"/>
                  <a:pt x="419" y="5"/>
                  <a:pt x="396" y="17"/>
                </a:cubicBezTo>
                <a:lnTo>
                  <a:pt x="74" y="197"/>
                </a:lnTo>
                <a:lnTo>
                  <a:pt x="74" y="197"/>
                </a:lnTo>
                <a:cubicBezTo>
                  <a:pt x="26" y="223"/>
                  <a:pt x="0" y="272"/>
                  <a:pt x="0" y="322"/>
                </a:cubicBezTo>
                <a:cubicBezTo>
                  <a:pt x="0" y="356"/>
                  <a:pt x="13" y="391"/>
                  <a:pt x="38" y="419"/>
                </a:cubicBezTo>
                <a:lnTo>
                  <a:pt x="85" y="469"/>
                </a:lnTo>
                <a:lnTo>
                  <a:pt x="254" y="652"/>
                </a:lnTo>
                <a:cubicBezTo>
                  <a:pt x="273" y="673"/>
                  <a:pt x="287" y="685"/>
                  <a:pt x="287" y="716"/>
                </a:cubicBezTo>
                <a:cubicBezTo>
                  <a:pt x="287" y="743"/>
                  <a:pt x="272" y="766"/>
                  <a:pt x="250" y="778"/>
                </a:cubicBezTo>
                <a:lnTo>
                  <a:pt x="250" y="778"/>
                </a:lnTo>
                <a:cubicBezTo>
                  <a:pt x="177" y="819"/>
                  <a:pt x="105" y="721"/>
                  <a:pt x="167" y="664"/>
                </a:cubicBezTo>
                <a:lnTo>
                  <a:pt x="118" y="611"/>
                </a:lnTo>
                <a:cubicBezTo>
                  <a:pt x="18" y="704"/>
                  <a:pt x="96" y="859"/>
                  <a:pt x="215" y="859"/>
                </a:cubicBezTo>
                <a:cubicBezTo>
                  <a:pt x="237" y="859"/>
                  <a:pt x="261" y="853"/>
                  <a:pt x="285" y="841"/>
                </a:cubicBezTo>
                <a:lnTo>
                  <a:pt x="285" y="841"/>
                </a:lnTo>
                <a:lnTo>
                  <a:pt x="607" y="662"/>
                </a:lnTo>
                <a:cubicBezTo>
                  <a:pt x="652" y="637"/>
                  <a:pt x="681" y="589"/>
                  <a:pt x="681" y="537"/>
                </a:cubicBezTo>
                <a:cubicBezTo>
                  <a:pt x="681" y="464"/>
                  <a:pt x="647" y="444"/>
                  <a:pt x="493" y="27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4" name="Freeform 52"/>
          <p:cNvSpPr>
            <a:spLocks noEditPoints="1"/>
          </p:cNvSpPr>
          <p:nvPr/>
        </p:nvSpPr>
        <p:spPr bwMode="auto">
          <a:xfrm>
            <a:off x="6540438" y="1780680"/>
            <a:ext cx="576567" cy="594301"/>
          </a:xfrm>
          <a:custGeom>
            <a:avLst/>
            <a:gdLst>
              <a:gd name="T0" fmla="*/ 179 w 839"/>
              <a:gd name="T1" fmla="*/ 143 h 860"/>
              <a:gd name="T2" fmla="*/ 609 w 839"/>
              <a:gd name="T3" fmla="*/ 143 h 860"/>
              <a:gd name="T4" fmla="*/ 609 w 839"/>
              <a:gd name="T5" fmla="*/ 269 h 860"/>
              <a:gd name="T6" fmla="*/ 474 w 839"/>
              <a:gd name="T7" fmla="*/ 383 h 860"/>
              <a:gd name="T8" fmla="*/ 526 w 839"/>
              <a:gd name="T9" fmla="*/ 440 h 860"/>
              <a:gd name="T10" fmla="*/ 839 w 839"/>
              <a:gd name="T11" fmla="*/ 208 h 860"/>
              <a:gd name="T12" fmla="*/ 781 w 839"/>
              <a:gd name="T13" fmla="*/ 151 h 860"/>
              <a:gd name="T14" fmla="*/ 680 w 839"/>
              <a:gd name="T15" fmla="*/ 215 h 860"/>
              <a:gd name="T16" fmla="*/ 680 w 839"/>
              <a:gd name="T17" fmla="*/ 72 h 860"/>
              <a:gd name="T18" fmla="*/ 430 w 839"/>
              <a:gd name="T19" fmla="*/ 72 h 860"/>
              <a:gd name="T20" fmla="*/ 430 w 839"/>
              <a:gd name="T21" fmla="*/ 0 h 860"/>
              <a:gd name="T22" fmla="*/ 358 w 839"/>
              <a:gd name="T23" fmla="*/ 0 h 860"/>
              <a:gd name="T24" fmla="*/ 358 w 839"/>
              <a:gd name="T25" fmla="*/ 72 h 860"/>
              <a:gd name="T26" fmla="*/ 107 w 839"/>
              <a:gd name="T27" fmla="*/ 72 h 860"/>
              <a:gd name="T28" fmla="*/ 107 w 839"/>
              <a:gd name="T29" fmla="*/ 537 h 860"/>
              <a:gd name="T30" fmla="*/ 179 w 839"/>
              <a:gd name="T31" fmla="*/ 537 h 860"/>
              <a:gd name="T32" fmla="*/ 179 w 839"/>
              <a:gd name="T33" fmla="*/ 143 h 860"/>
              <a:gd name="T34" fmla="*/ 680 w 839"/>
              <a:gd name="T35" fmla="*/ 537 h 860"/>
              <a:gd name="T36" fmla="*/ 680 w 839"/>
              <a:gd name="T37" fmla="*/ 393 h 860"/>
              <a:gd name="T38" fmla="*/ 609 w 839"/>
              <a:gd name="T39" fmla="*/ 447 h 860"/>
              <a:gd name="T40" fmla="*/ 609 w 839"/>
              <a:gd name="T41" fmla="*/ 537 h 860"/>
              <a:gd name="T42" fmla="*/ 680 w 839"/>
              <a:gd name="T43" fmla="*/ 537 h 860"/>
              <a:gd name="T44" fmla="*/ 371 w 839"/>
              <a:gd name="T45" fmla="*/ 473 h 860"/>
              <a:gd name="T46" fmla="*/ 414 w 839"/>
              <a:gd name="T47" fmla="*/ 530 h 860"/>
              <a:gd name="T48" fmla="*/ 506 w 839"/>
              <a:gd name="T49" fmla="*/ 461 h 860"/>
              <a:gd name="T50" fmla="*/ 463 w 839"/>
              <a:gd name="T51" fmla="*/ 404 h 860"/>
              <a:gd name="T52" fmla="*/ 371 w 839"/>
              <a:gd name="T53" fmla="*/ 473 h 860"/>
              <a:gd name="T54" fmla="*/ 0 w 839"/>
              <a:gd name="T55" fmla="*/ 681 h 860"/>
              <a:gd name="T56" fmla="*/ 233 w 839"/>
              <a:gd name="T57" fmla="*/ 681 h 860"/>
              <a:gd name="T58" fmla="*/ 166 w 839"/>
              <a:gd name="T59" fmla="*/ 860 h 860"/>
              <a:gd name="T60" fmla="*/ 243 w 839"/>
              <a:gd name="T61" fmla="*/ 860 h 860"/>
              <a:gd name="T62" fmla="*/ 310 w 839"/>
              <a:gd name="T63" fmla="*/ 681 h 860"/>
              <a:gd name="T64" fmla="*/ 358 w 839"/>
              <a:gd name="T65" fmla="*/ 681 h 860"/>
              <a:gd name="T66" fmla="*/ 358 w 839"/>
              <a:gd name="T67" fmla="*/ 860 h 860"/>
              <a:gd name="T68" fmla="*/ 430 w 839"/>
              <a:gd name="T69" fmla="*/ 860 h 860"/>
              <a:gd name="T70" fmla="*/ 430 w 839"/>
              <a:gd name="T71" fmla="*/ 681 h 860"/>
              <a:gd name="T72" fmla="*/ 547 w 839"/>
              <a:gd name="T73" fmla="*/ 681 h 860"/>
              <a:gd name="T74" fmla="*/ 614 w 839"/>
              <a:gd name="T75" fmla="*/ 860 h 860"/>
              <a:gd name="T76" fmla="*/ 690 w 839"/>
              <a:gd name="T77" fmla="*/ 860 h 860"/>
              <a:gd name="T78" fmla="*/ 623 w 839"/>
              <a:gd name="T79" fmla="*/ 681 h 860"/>
              <a:gd name="T80" fmla="*/ 788 w 839"/>
              <a:gd name="T81" fmla="*/ 681 h 860"/>
              <a:gd name="T82" fmla="*/ 788 w 839"/>
              <a:gd name="T83" fmla="*/ 609 h 860"/>
              <a:gd name="T84" fmla="*/ 0 w 839"/>
              <a:gd name="T85" fmla="*/ 609 h 860"/>
              <a:gd name="T86" fmla="*/ 0 w 839"/>
              <a:gd name="T87" fmla="*/ 681 h 8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39" h="860">
                <a:moveTo>
                  <a:pt x="179" y="143"/>
                </a:moveTo>
                <a:lnTo>
                  <a:pt x="609" y="143"/>
                </a:lnTo>
                <a:lnTo>
                  <a:pt x="609" y="269"/>
                </a:lnTo>
                <a:lnTo>
                  <a:pt x="474" y="383"/>
                </a:lnTo>
                <a:lnTo>
                  <a:pt x="526" y="440"/>
                </a:lnTo>
                <a:lnTo>
                  <a:pt x="839" y="208"/>
                </a:lnTo>
                <a:lnTo>
                  <a:pt x="781" y="151"/>
                </a:lnTo>
                <a:lnTo>
                  <a:pt x="680" y="215"/>
                </a:lnTo>
                <a:lnTo>
                  <a:pt x="680" y="72"/>
                </a:lnTo>
                <a:lnTo>
                  <a:pt x="430" y="72"/>
                </a:lnTo>
                <a:lnTo>
                  <a:pt x="430" y="0"/>
                </a:lnTo>
                <a:lnTo>
                  <a:pt x="358" y="0"/>
                </a:lnTo>
                <a:lnTo>
                  <a:pt x="358" y="72"/>
                </a:lnTo>
                <a:lnTo>
                  <a:pt x="107" y="72"/>
                </a:lnTo>
                <a:lnTo>
                  <a:pt x="107" y="537"/>
                </a:lnTo>
                <a:lnTo>
                  <a:pt x="179" y="537"/>
                </a:lnTo>
                <a:lnTo>
                  <a:pt x="179" y="143"/>
                </a:lnTo>
                <a:close/>
                <a:moveTo>
                  <a:pt x="680" y="537"/>
                </a:moveTo>
                <a:lnTo>
                  <a:pt x="680" y="393"/>
                </a:lnTo>
                <a:lnTo>
                  <a:pt x="609" y="447"/>
                </a:lnTo>
                <a:lnTo>
                  <a:pt x="609" y="537"/>
                </a:lnTo>
                <a:lnTo>
                  <a:pt x="680" y="537"/>
                </a:lnTo>
                <a:close/>
                <a:moveTo>
                  <a:pt x="371" y="473"/>
                </a:moveTo>
                <a:lnTo>
                  <a:pt x="414" y="530"/>
                </a:lnTo>
                <a:lnTo>
                  <a:pt x="506" y="461"/>
                </a:lnTo>
                <a:lnTo>
                  <a:pt x="463" y="404"/>
                </a:lnTo>
                <a:lnTo>
                  <a:pt x="371" y="473"/>
                </a:lnTo>
                <a:close/>
                <a:moveTo>
                  <a:pt x="0" y="681"/>
                </a:moveTo>
                <a:lnTo>
                  <a:pt x="233" y="681"/>
                </a:lnTo>
                <a:lnTo>
                  <a:pt x="166" y="860"/>
                </a:lnTo>
                <a:lnTo>
                  <a:pt x="243" y="860"/>
                </a:lnTo>
                <a:lnTo>
                  <a:pt x="310" y="681"/>
                </a:lnTo>
                <a:lnTo>
                  <a:pt x="358" y="681"/>
                </a:lnTo>
                <a:lnTo>
                  <a:pt x="358" y="860"/>
                </a:lnTo>
                <a:lnTo>
                  <a:pt x="430" y="860"/>
                </a:lnTo>
                <a:lnTo>
                  <a:pt x="430" y="681"/>
                </a:lnTo>
                <a:lnTo>
                  <a:pt x="547" y="681"/>
                </a:lnTo>
                <a:lnTo>
                  <a:pt x="614" y="860"/>
                </a:lnTo>
                <a:lnTo>
                  <a:pt x="690" y="860"/>
                </a:lnTo>
                <a:lnTo>
                  <a:pt x="623" y="681"/>
                </a:lnTo>
                <a:lnTo>
                  <a:pt x="788" y="681"/>
                </a:lnTo>
                <a:lnTo>
                  <a:pt x="788" y="609"/>
                </a:lnTo>
                <a:lnTo>
                  <a:pt x="0" y="609"/>
                </a:lnTo>
                <a:lnTo>
                  <a:pt x="0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sp>
        <p:nvSpPr>
          <p:cNvPr id="77" name="Freeform 55"/>
          <p:cNvSpPr>
            <a:spLocks noEditPoints="1"/>
          </p:cNvSpPr>
          <p:nvPr/>
        </p:nvSpPr>
        <p:spPr bwMode="auto">
          <a:xfrm>
            <a:off x="630619" y="562065"/>
            <a:ext cx="588580" cy="516260"/>
          </a:xfrm>
          <a:custGeom>
            <a:avLst/>
            <a:gdLst>
              <a:gd name="T0" fmla="*/ 608 w 859"/>
              <a:gd name="T1" fmla="*/ 0 h 752"/>
              <a:gd name="T2" fmla="*/ 250 w 859"/>
              <a:gd name="T3" fmla="*/ 0 h 752"/>
              <a:gd name="T4" fmla="*/ 250 w 859"/>
              <a:gd name="T5" fmla="*/ 72 h 752"/>
              <a:gd name="T6" fmla="*/ 608 w 859"/>
              <a:gd name="T7" fmla="*/ 72 h 752"/>
              <a:gd name="T8" fmla="*/ 608 w 859"/>
              <a:gd name="T9" fmla="*/ 0 h 752"/>
              <a:gd name="T10" fmla="*/ 608 w 859"/>
              <a:gd name="T11" fmla="*/ 394 h 752"/>
              <a:gd name="T12" fmla="*/ 608 w 859"/>
              <a:gd name="T13" fmla="*/ 322 h 752"/>
              <a:gd name="T14" fmla="*/ 537 w 859"/>
              <a:gd name="T15" fmla="*/ 322 h 752"/>
              <a:gd name="T16" fmla="*/ 537 w 859"/>
              <a:gd name="T17" fmla="*/ 394 h 752"/>
              <a:gd name="T18" fmla="*/ 322 w 859"/>
              <a:gd name="T19" fmla="*/ 394 h 752"/>
              <a:gd name="T20" fmla="*/ 322 w 859"/>
              <a:gd name="T21" fmla="*/ 322 h 752"/>
              <a:gd name="T22" fmla="*/ 250 w 859"/>
              <a:gd name="T23" fmla="*/ 322 h 752"/>
              <a:gd name="T24" fmla="*/ 250 w 859"/>
              <a:gd name="T25" fmla="*/ 394 h 752"/>
              <a:gd name="T26" fmla="*/ 71 w 859"/>
              <a:gd name="T27" fmla="*/ 394 h 752"/>
              <a:gd name="T28" fmla="*/ 71 w 859"/>
              <a:gd name="T29" fmla="*/ 215 h 752"/>
              <a:gd name="T30" fmla="*/ 787 w 859"/>
              <a:gd name="T31" fmla="*/ 215 h 752"/>
              <a:gd name="T32" fmla="*/ 787 w 859"/>
              <a:gd name="T33" fmla="*/ 394 h 752"/>
              <a:gd name="T34" fmla="*/ 608 w 859"/>
              <a:gd name="T35" fmla="*/ 394 h 752"/>
              <a:gd name="T36" fmla="*/ 0 w 859"/>
              <a:gd name="T37" fmla="*/ 143 h 752"/>
              <a:gd name="T38" fmla="*/ 0 w 859"/>
              <a:gd name="T39" fmla="*/ 376 h 752"/>
              <a:gd name="T40" fmla="*/ 71 w 859"/>
              <a:gd name="T41" fmla="*/ 466 h 752"/>
              <a:gd name="T42" fmla="*/ 250 w 859"/>
              <a:gd name="T43" fmla="*/ 466 h 752"/>
              <a:gd name="T44" fmla="*/ 250 w 859"/>
              <a:gd name="T45" fmla="*/ 537 h 752"/>
              <a:gd name="T46" fmla="*/ 322 w 859"/>
              <a:gd name="T47" fmla="*/ 537 h 752"/>
              <a:gd name="T48" fmla="*/ 322 w 859"/>
              <a:gd name="T49" fmla="*/ 466 h 752"/>
              <a:gd name="T50" fmla="*/ 537 w 859"/>
              <a:gd name="T51" fmla="*/ 466 h 752"/>
              <a:gd name="T52" fmla="*/ 537 w 859"/>
              <a:gd name="T53" fmla="*/ 537 h 752"/>
              <a:gd name="T54" fmla="*/ 608 w 859"/>
              <a:gd name="T55" fmla="*/ 537 h 752"/>
              <a:gd name="T56" fmla="*/ 608 w 859"/>
              <a:gd name="T57" fmla="*/ 466 h 752"/>
              <a:gd name="T58" fmla="*/ 788 w 859"/>
              <a:gd name="T59" fmla="*/ 466 h 752"/>
              <a:gd name="T60" fmla="*/ 859 w 859"/>
              <a:gd name="T61" fmla="*/ 376 h 752"/>
              <a:gd name="T62" fmla="*/ 859 w 859"/>
              <a:gd name="T63" fmla="*/ 143 h 752"/>
              <a:gd name="T64" fmla="*/ 0 w 859"/>
              <a:gd name="T65" fmla="*/ 143 h 752"/>
              <a:gd name="T66" fmla="*/ 716 w 859"/>
              <a:gd name="T67" fmla="*/ 681 h 752"/>
              <a:gd name="T68" fmla="*/ 143 w 859"/>
              <a:gd name="T69" fmla="*/ 681 h 752"/>
              <a:gd name="T70" fmla="*/ 143 w 859"/>
              <a:gd name="T71" fmla="*/ 502 h 752"/>
              <a:gd name="T72" fmla="*/ 71 w 859"/>
              <a:gd name="T73" fmla="*/ 502 h 752"/>
              <a:gd name="T74" fmla="*/ 71 w 859"/>
              <a:gd name="T75" fmla="*/ 668 h 752"/>
              <a:gd name="T76" fmla="*/ 143 w 859"/>
              <a:gd name="T77" fmla="*/ 752 h 752"/>
              <a:gd name="T78" fmla="*/ 716 w 859"/>
              <a:gd name="T79" fmla="*/ 752 h 752"/>
              <a:gd name="T80" fmla="*/ 787 w 859"/>
              <a:gd name="T81" fmla="*/ 668 h 752"/>
              <a:gd name="T82" fmla="*/ 787 w 859"/>
              <a:gd name="T83" fmla="*/ 502 h 752"/>
              <a:gd name="T84" fmla="*/ 716 w 859"/>
              <a:gd name="T85" fmla="*/ 502 h 752"/>
              <a:gd name="T86" fmla="*/ 716 w 859"/>
              <a:gd name="T87" fmla="*/ 681 h 7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59" h="752">
                <a:moveTo>
                  <a:pt x="608" y="0"/>
                </a:moveTo>
                <a:lnTo>
                  <a:pt x="250" y="0"/>
                </a:lnTo>
                <a:lnTo>
                  <a:pt x="250" y="72"/>
                </a:lnTo>
                <a:lnTo>
                  <a:pt x="608" y="72"/>
                </a:lnTo>
                <a:lnTo>
                  <a:pt x="608" y="0"/>
                </a:lnTo>
                <a:close/>
                <a:moveTo>
                  <a:pt x="608" y="394"/>
                </a:moveTo>
                <a:lnTo>
                  <a:pt x="608" y="322"/>
                </a:lnTo>
                <a:lnTo>
                  <a:pt x="537" y="322"/>
                </a:lnTo>
                <a:lnTo>
                  <a:pt x="537" y="394"/>
                </a:lnTo>
                <a:lnTo>
                  <a:pt x="322" y="394"/>
                </a:lnTo>
                <a:lnTo>
                  <a:pt x="322" y="322"/>
                </a:lnTo>
                <a:lnTo>
                  <a:pt x="250" y="322"/>
                </a:lnTo>
                <a:lnTo>
                  <a:pt x="250" y="394"/>
                </a:lnTo>
                <a:lnTo>
                  <a:pt x="71" y="394"/>
                </a:lnTo>
                <a:lnTo>
                  <a:pt x="71" y="215"/>
                </a:lnTo>
                <a:lnTo>
                  <a:pt x="787" y="215"/>
                </a:lnTo>
                <a:lnTo>
                  <a:pt x="787" y="394"/>
                </a:lnTo>
                <a:lnTo>
                  <a:pt x="608" y="394"/>
                </a:lnTo>
                <a:close/>
                <a:moveTo>
                  <a:pt x="0" y="143"/>
                </a:moveTo>
                <a:lnTo>
                  <a:pt x="0" y="376"/>
                </a:lnTo>
                <a:cubicBezTo>
                  <a:pt x="0" y="416"/>
                  <a:pt x="32" y="466"/>
                  <a:pt x="71" y="466"/>
                </a:cubicBezTo>
                <a:lnTo>
                  <a:pt x="250" y="466"/>
                </a:lnTo>
                <a:lnTo>
                  <a:pt x="250" y="537"/>
                </a:lnTo>
                <a:lnTo>
                  <a:pt x="322" y="537"/>
                </a:lnTo>
                <a:lnTo>
                  <a:pt x="322" y="466"/>
                </a:lnTo>
                <a:lnTo>
                  <a:pt x="537" y="466"/>
                </a:lnTo>
                <a:lnTo>
                  <a:pt x="537" y="537"/>
                </a:lnTo>
                <a:lnTo>
                  <a:pt x="608" y="537"/>
                </a:lnTo>
                <a:lnTo>
                  <a:pt x="608" y="466"/>
                </a:lnTo>
                <a:lnTo>
                  <a:pt x="788" y="466"/>
                </a:lnTo>
                <a:cubicBezTo>
                  <a:pt x="827" y="466"/>
                  <a:pt x="859" y="416"/>
                  <a:pt x="859" y="376"/>
                </a:cubicBezTo>
                <a:lnTo>
                  <a:pt x="859" y="143"/>
                </a:lnTo>
                <a:lnTo>
                  <a:pt x="0" y="143"/>
                </a:lnTo>
                <a:close/>
                <a:moveTo>
                  <a:pt x="716" y="681"/>
                </a:moveTo>
                <a:lnTo>
                  <a:pt x="143" y="681"/>
                </a:lnTo>
                <a:lnTo>
                  <a:pt x="143" y="502"/>
                </a:lnTo>
                <a:lnTo>
                  <a:pt x="71" y="502"/>
                </a:lnTo>
                <a:lnTo>
                  <a:pt x="71" y="668"/>
                </a:lnTo>
                <a:cubicBezTo>
                  <a:pt x="71" y="704"/>
                  <a:pt x="104" y="752"/>
                  <a:pt x="143" y="752"/>
                </a:cubicBezTo>
                <a:lnTo>
                  <a:pt x="716" y="752"/>
                </a:lnTo>
                <a:cubicBezTo>
                  <a:pt x="755" y="752"/>
                  <a:pt x="787" y="704"/>
                  <a:pt x="787" y="668"/>
                </a:cubicBezTo>
                <a:lnTo>
                  <a:pt x="787" y="502"/>
                </a:lnTo>
                <a:lnTo>
                  <a:pt x="716" y="502"/>
                </a:lnTo>
                <a:lnTo>
                  <a:pt x="716" y="68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pSp>
        <p:nvGrpSpPr>
          <p:cNvPr id="95" name="Группа 94"/>
          <p:cNvGrpSpPr/>
          <p:nvPr/>
        </p:nvGrpSpPr>
        <p:grpSpPr>
          <a:xfrm>
            <a:off x="8041917" y="469017"/>
            <a:ext cx="2017985" cy="702356"/>
            <a:chOff x="6031437" y="443121"/>
            <a:chExt cx="1513489" cy="526767"/>
          </a:xfrm>
        </p:grpSpPr>
        <p:sp>
          <p:nvSpPr>
            <p:cNvPr id="78" name="Freeform 56"/>
            <p:cNvSpPr>
              <a:spLocks/>
            </p:cNvSpPr>
            <p:nvPr/>
          </p:nvSpPr>
          <p:spPr bwMode="auto">
            <a:xfrm>
              <a:off x="6038192" y="692998"/>
              <a:ext cx="576569" cy="31516"/>
            </a:xfrm>
            <a:custGeom>
              <a:avLst/>
              <a:gdLst>
                <a:gd name="T0" fmla="*/ 1111 w 1116"/>
                <a:gd name="T1" fmla="*/ 0 h 60"/>
                <a:gd name="T2" fmla="*/ 0 w 1116"/>
                <a:gd name="T3" fmla="*/ 0 h 60"/>
                <a:gd name="T4" fmla="*/ 0 w 1116"/>
                <a:gd name="T5" fmla="*/ 60 h 60"/>
                <a:gd name="T6" fmla="*/ 1116 w 1116"/>
                <a:gd name="T7" fmla="*/ 60 h 60"/>
                <a:gd name="T8" fmla="*/ 1111 w 111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6" h="60">
                  <a:moveTo>
                    <a:pt x="1111" y="0"/>
                  </a:moveTo>
                  <a:lnTo>
                    <a:pt x="0" y="0"/>
                  </a:lnTo>
                  <a:lnTo>
                    <a:pt x="0" y="60"/>
                  </a:lnTo>
                  <a:lnTo>
                    <a:pt x="1116" y="60"/>
                  </a:lnTo>
                  <a:lnTo>
                    <a:pt x="11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79" name="Freeform 57"/>
            <p:cNvSpPr>
              <a:spLocks/>
            </p:cNvSpPr>
            <p:nvPr/>
          </p:nvSpPr>
          <p:spPr bwMode="auto">
            <a:xfrm>
              <a:off x="6963853" y="692998"/>
              <a:ext cx="574315" cy="31516"/>
            </a:xfrm>
            <a:custGeom>
              <a:avLst/>
              <a:gdLst>
                <a:gd name="T0" fmla="*/ 1116 w 1116"/>
                <a:gd name="T1" fmla="*/ 0 h 60"/>
                <a:gd name="T2" fmla="*/ 5 w 1116"/>
                <a:gd name="T3" fmla="*/ 0 h 60"/>
                <a:gd name="T4" fmla="*/ 0 w 1116"/>
                <a:gd name="T5" fmla="*/ 60 h 60"/>
                <a:gd name="T6" fmla="*/ 1116 w 1116"/>
                <a:gd name="T7" fmla="*/ 60 h 60"/>
                <a:gd name="T8" fmla="*/ 1116 w 1116"/>
                <a:gd name="T9" fmla="*/ 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6" h="60">
                  <a:moveTo>
                    <a:pt x="1116" y="0"/>
                  </a:moveTo>
                  <a:lnTo>
                    <a:pt x="5" y="0"/>
                  </a:lnTo>
                  <a:lnTo>
                    <a:pt x="0" y="60"/>
                  </a:lnTo>
                  <a:lnTo>
                    <a:pt x="1116" y="60"/>
                  </a:lnTo>
                  <a:lnTo>
                    <a:pt x="111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0" name="Freeform 58"/>
            <p:cNvSpPr>
              <a:spLocks/>
            </p:cNvSpPr>
            <p:nvPr/>
          </p:nvSpPr>
          <p:spPr bwMode="auto">
            <a:xfrm>
              <a:off x="6031437" y="812309"/>
              <a:ext cx="132880" cy="123812"/>
            </a:xfrm>
            <a:custGeom>
              <a:avLst/>
              <a:gdLst>
                <a:gd name="T0" fmla="*/ 0 w 258"/>
                <a:gd name="T1" fmla="*/ 10 h 239"/>
                <a:gd name="T2" fmla="*/ 33 w 258"/>
                <a:gd name="T3" fmla="*/ 19 h 239"/>
                <a:gd name="T4" fmla="*/ 33 w 258"/>
                <a:gd name="T5" fmla="*/ 216 h 239"/>
                <a:gd name="T6" fmla="*/ 0 w 258"/>
                <a:gd name="T7" fmla="*/ 225 h 239"/>
                <a:gd name="T8" fmla="*/ 0 w 258"/>
                <a:gd name="T9" fmla="*/ 239 h 239"/>
                <a:gd name="T10" fmla="*/ 112 w 258"/>
                <a:gd name="T11" fmla="*/ 239 h 239"/>
                <a:gd name="T12" fmla="*/ 112 w 258"/>
                <a:gd name="T13" fmla="*/ 225 h 239"/>
                <a:gd name="T14" fmla="*/ 80 w 258"/>
                <a:gd name="T15" fmla="*/ 216 h 239"/>
                <a:gd name="T16" fmla="*/ 80 w 258"/>
                <a:gd name="T17" fmla="*/ 24 h 239"/>
                <a:gd name="T18" fmla="*/ 173 w 258"/>
                <a:gd name="T19" fmla="*/ 24 h 239"/>
                <a:gd name="T20" fmla="*/ 173 w 258"/>
                <a:gd name="T21" fmla="*/ 216 h 239"/>
                <a:gd name="T22" fmla="*/ 145 w 258"/>
                <a:gd name="T23" fmla="*/ 225 h 239"/>
                <a:gd name="T24" fmla="*/ 145 w 258"/>
                <a:gd name="T25" fmla="*/ 239 h 239"/>
                <a:gd name="T26" fmla="*/ 258 w 258"/>
                <a:gd name="T27" fmla="*/ 239 h 239"/>
                <a:gd name="T28" fmla="*/ 258 w 258"/>
                <a:gd name="T29" fmla="*/ 225 h 239"/>
                <a:gd name="T30" fmla="*/ 225 w 258"/>
                <a:gd name="T31" fmla="*/ 216 h 239"/>
                <a:gd name="T32" fmla="*/ 225 w 258"/>
                <a:gd name="T33" fmla="*/ 19 h 239"/>
                <a:gd name="T34" fmla="*/ 258 w 258"/>
                <a:gd name="T35" fmla="*/ 10 h 239"/>
                <a:gd name="T36" fmla="*/ 258 w 258"/>
                <a:gd name="T37" fmla="*/ 0 h 239"/>
                <a:gd name="T38" fmla="*/ 0 w 258"/>
                <a:gd name="T39" fmla="*/ 0 h 239"/>
                <a:gd name="T40" fmla="*/ 0 w 258"/>
                <a:gd name="T41" fmla="*/ 1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58" h="239">
                  <a:moveTo>
                    <a:pt x="0" y="10"/>
                  </a:moveTo>
                  <a:lnTo>
                    <a:pt x="33" y="19"/>
                  </a:lnTo>
                  <a:lnTo>
                    <a:pt x="33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12" y="239"/>
                  </a:lnTo>
                  <a:lnTo>
                    <a:pt x="112" y="225"/>
                  </a:lnTo>
                  <a:lnTo>
                    <a:pt x="80" y="216"/>
                  </a:lnTo>
                  <a:lnTo>
                    <a:pt x="80" y="24"/>
                  </a:lnTo>
                  <a:lnTo>
                    <a:pt x="173" y="24"/>
                  </a:lnTo>
                  <a:lnTo>
                    <a:pt x="173" y="216"/>
                  </a:lnTo>
                  <a:lnTo>
                    <a:pt x="145" y="225"/>
                  </a:lnTo>
                  <a:lnTo>
                    <a:pt x="145" y="239"/>
                  </a:lnTo>
                  <a:lnTo>
                    <a:pt x="258" y="239"/>
                  </a:lnTo>
                  <a:lnTo>
                    <a:pt x="258" y="225"/>
                  </a:lnTo>
                  <a:lnTo>
                    <a:pt x="225" y="216"/>
                  </a:lnTo>
                  <a:lnTo>
                    <a:pt x="225" y="19"/>
                  </a:lnTo>
                  <a:lnTo>
                    <a:pt x="258" y="10"/>
                  </a:lnTo>
                  <a:lnTo>
                    <a:pt x="258" y="0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1" name="Freeform 59"/>
            <p:cNvSpPr>
              <a:spLocks noEditPoints="1"/>
            </p:cNvSpPr>
            <p:nvPr/>
          </p:nvSpPr>
          <p:spPr bwMode="auto">
            <a:xfrm>
              <a:off x="6189091" y="812309"/>
              <a:ext cx="90089" cy="123812"/>
            </a:xfrm>
            <a:custGeom>
              <a:avLst/>
              <a:gdLst>
                <a:gd name="T0" fmla="*/ 108 w 173"/>
                <a:gd name="T1" fmla="*/ 0 h 239"/>
                <a:gd name="T2" fmla="*/ 98 w 173"/>
                <a:gd name="T3" fmla="*/ 0 h 239"/>
                <a:gd name="T4" fmla="*/ 0 w 173"/>
                <a:gd name="T5" fmla="*/ 0 h 239"/>
                <a:gd name="T6" fmla="*/ 0 w 173"/>
                <a:gd name="T7" fmla="*/ 10 h 239"/>
                <a:gd name="T8" fmla="*/ 28 w 173"/>
                <a:gd name="T9" fmla="*/ 19 h 239"/>
                <a:gd name="T10" fmla="*/ 28 w 173"/>
                <a:gd name="T11" fmla="*/ 216 h 239"/>
                <a:gd name="T12" fmla="*/ 0 w 173"/>
                <a:gd name="T13" fmla="*/ 225 h 239"/>
                <a:gd name="T14" fmla="*/ 0 w 173"/>
                <a:gd name="T15" fmla="*/ 239 h 239"/>
                <a:gd name="T16" fmla="*/ 98 w 173"/>
                <a:gd name="T17" fmla="*/ 239 h 239"/>
                <a:gd name="T18" fmla="*/ 112 w 173"/>
                <a:gd name="T19" fmla="*/ 239 h 239"/>
                <a:gd name="T20" fmla="*/ 112 w 173"/>
                <a:gd name="T21" fmla="*/ 225 h 239"/>
                <a:gd name="T22" fmla="*/ 98 w 173"/>
                <a:gd name="T23" fmla="*/ 221 h 239"/>
                <a:gd name="T24" fmla="*/ 70 w 173"/>
                <a:gd name="T25" fmla="*/ 216 h 239"/>
                <a:gd name="T26" fmla="*/ 70 w 173"/>
                <a:gd name="T27" fmla="*/ 136 h 239"/>
                <a:gd name="T28" fmla="*/ 89 w 173"/>
                <a:gd name="T29" fmla="*/ 136 h 239"/>
                <a:gd name="T30" fmla="*/ 98 w 173"/>
                <a:gd name="T31" fmla="*/ 136 h 239"/>
                <a:gd name="T32" fmla="*/ 131 w 173"/>
                <a:gd name="T33" fmla="*/ 132 h 239"/>
                <a:gd name="T34" fmla="*/ 154 w 173"/>
                <a:gd name="T35" fmla="*/ 117 h 239"/>
                <a:gd name="T36" fmla="*/ 169 w 173"/>
                <a:gd name="T37" fmla="*/ 94 h 239"/>
                <a:gd name="T38" fmla="*/ 173 w 173"/>
                <a:gd name="T39" fmla="*/ 61 h 239"/>
                <a:gd name="T40" fmla="*/ 164 w 173"/>
                <a:gd name="T41" fmla="*/ 33 h 239"/>
                <a:gd name="T42" fmla="*/ 154 w 173"/>
                <a:gd name="T43" fmla="*/ 14 h 239"/>
                <a:gd name="T44" fmla="*/ 131 w 173"/>
                <a:gd name="T45" fmla="*/ 0 h 239"/>
                <a:gd name="T46" fmla="*/ 108 w 173"/>
                <a:gd name="T47" fmla="*/ 0 h 239"/>
                <a:gd name="T48" fmla="*/ 98 w 173"/>
                <a:gd name="T49" fmla="*/ 122 h 239"/>
                <a:gd name="T50" fmla="*/ 98 w 173"/>
                <a:gd name="T51" fmla="*/ 122 h 239"/>
                <a:gd name="T52" fmla="*/ 84 w 173"/>
                <a:gd name="T53" fmla="*/ 122 h 239"/>
                <a:gd name="T54" fmla="*/ 70 w 173"/>
                <a:gd name="T55" fmla="*/ 122 h 239"/>
                <a:gd name="T56" fmla="*/ 70 w 173"/>
                <a:gd name="T57" fmla="*/ 14 h 239"/>
                <a:gd name="T58" fmla="*/ 84 w 173"/>
                <a:gd name="T59" fmla="*/ 14 h 239"/>
                <a:gd name="T60" fmla="*/ 89 w 173"/>
                <a:gd name="T61" fmla="*/ 14 h 239"/>
                <a:gd name="T62" fmla="*/ 98 w 173"/>
                <a:gd name="T63" fmla="*/ 19 h 239"/>
                <a:gd name="T64" fmla="*/ 108 w 173"/>
                <a:gd name="T65" fmla="*/ 24 h 239"/>
                <a:gd name="T66" fmla="*/ 117 w 173"/>
                <a:gd name="T67" fmla="*/ 33 h 239"/>
                <a:gd name="T68" fmla="*/ 122 w 173"/>
                <a:gd name="T69" fmla="*/ 47 h 239"/>
                <a:gd name="T70" fmla="*/ 126 w 173"/>
                <a:gd name="T71" fmla="*/ 71 h 239"/>
                <a:gd name="T72" fmla="*/ 122 w 173"/>
                <a:gd name="T73" fmla="*/ 103 h 239"/>
                <a:gd name="T74" fmla="*/ 112 w 173"/>
                <a:gd name="T75" fmla="*/ 113 h 239"/>
                <a:gd name="T76" fmla="*/ 98 w 173"/>
                <a:gd name="T77" fmla="*/ 122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73" h="239">
                  <a:moveTo>
                    <a:pt x="108" y="0"/>
                  </a:moveTo>
                  <a:lnTo>
                    <a:pt x="98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98" y="239"/>
                  </a:lnTo>
                  <a:lnTo>
                    <a:pt x="112" y="239"/>
                  </a:lnTo>
                  <a:lnTo>
                    <a:pt x="112" y="225"/>
                  </a:lnTo>
                  <a:lnTo>
                    <a:pt x="98" y="221"/>
                  </a:lnTo>
                  <a:lnTo>
                    <a:pt x="70" y="216"/>
                  </a:lnTo>
                  <a:lnTo>
                    <a:pt x="70" y="136"/>
                  </a:lnTo>
                  <a:lnTo>
                    <a:pt x="89" y="136"/>
                  </a:lnTo>
                  <a:lnTo>
                    <a:pt x="98" y="136"/>
                  </a:lnTo>
                  <a:lnTo>
                    <a:pt x="131" y="132"/>
                  </a:lnTo>
                  <a:lnTo>
                    <a:pt x="154" y="117"/>
                  </a:lnTo>
                  <a:lnTo>
                    <a:pt x="169" y="94"/>
                  </a:lnTo>
                  <a:lnTo>
                    <a:pt x="173" y="61"/>
                  </a:lnTo>
                  <a:lnTo>
                    <a:pt x="164" y="33"/>
                  </a:lnTo>
                  <a:lnTo>
                    <a:pt x="154" y="14"/>
                  </a:lnTo>
                  <a:lnTo>
                    <a:pt x="131" y="0"/>
                  </a:lnTo>
                  <a:lnTo>
                    <a:pt x="108" y="0"/>
                  </a:lnTo>
                  <a:close/>
                  <a:moveTo>
                    <a:pt x="98" y="122"/>
                  </a:moveTo>
                  <a:lnTo>
                    <a:pt x="98" y="122"/>
                  </a:lnTo>
                  <a:lnTo>
                    <a:pt x="84" y="122"/>
                  </a:lnTo>
                  <a:lnTo>
                    <a:pt x="70" y="122"/>
                  </a:lnTo>
                  <a:lnTo>
                    <a:pt x="70" y="14"/>
                  </a:lnTo>
                  <a:lnTo>
                    <a:pt x="84" y="14"/>
                  </a:lnTo>
                  <a:lnTo>
                    <a:pt x="89" y="14"/>
                  </a:lnTo>
                  <a:lnTo>
                    <a:pt x="98" y="19"/>
                  </a:lnTo>
                  <a:lnTo>
                    <a:pt x="108" y="24"/>
                  </a:lnTo>
                  <a:lnTo>
                    <a:pt x="117" y="33"/>
                  </a:lnTo>
                  <a:lnTo>
                    <a:pt x="122" y="47"/>
                  </a:lnTo>
                  <a:lnTo>
                    <a:pt x="126" y="71"/>
                  </a:lnTo>
                  <a:lnTo>
                    <a:pt x="122" y="103"/>
                  </a:lnTo>
                  <a:lnTo>
                    <a:pt x="112" y="113"/>
                  </a:lnTo>
                  <a:lnTo>
                    <a:pt x="98" y="1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2" name="Freeform 60"/>
            <p:cNvSpPr>
              <a:spLocks noEditPoints="1"/>
            </p:cNvSpPr>
            <p:nvPr/>
          </p:nvSpPr>
          <p:spPr bwMode="auto">
            <a:xfrm>
              <a:off x="6301702" y="810057"/>
              <a:ext cx="121619" cy="126063"/>
            </a:xfrm>
            <a:custGeom>
              <a:avLst/>
              <a:gdLst>
                <a:gd name="T0" fmla="*/ 117 w 235"/>
                <a:gd name="T1" fmla="*/ 0 h 243"/>
                <a:gd name="T2" fmla="*/ 113 w 235"/>
                <a:gd name="T3" fmla="*/ 0 h 243"/>
                <a:gd name="T4" fmla="*/ 66 w 235"/>
                <a:gd name="T5" fmla="*/ 4 h 243"/>
                <a:gd name="T6" fmla="*/ 28 w 235"/>
                <a:gd name="T7" fmla="*/ 28 h 243"/>
                <a:gd name="T8" fmla="*/ 5 w 235"/>
                <a:gd name="T9" fmla="*/ 65 h 243"/>
                <a:gd name="T10" fmla="*/ 0 w 235"/>
                <a:gd name="T11" fmla="*/ 117 h 243"/>
                <a:gd name="T12" fmla="*/ 5 w 235"/>
                <a:gd name="T13" fmla="*/ 173 h 243"/>
                <a:gd name="T14" fmla="*/ 28 w 235"/>
                <a:gd name="T15" fmla="*/ 211 h 243"/>
                <a:gd name="T16" fmla="*/ 66 w 235"/>
                <a:gd name="T17" fmla="*/ 234 h 243"/>
                <a:gd name="T18" fmla="*/ 113 w 235"/>
                <a:gd name="T19" fmla="*/ 243 h 243"/>
                <a:gd name="T20" fmla="*/ 117 w 235"/>
                <a:gd name="T21" fmla="*/ 243 h 243"/>
                <a:gd name="T22" fmla="*/ 164 w 235"/>
                <a:gd name="T23" fmla="*/ 234 h 243"/>
                <a:gd name="T24" fmla="*/ 202 w 235"/>
                <a:gd name="T25" fmla="*/ 211 h 243"/>
                <a:gd name="T26" fmla="*/ 225 w 235"/>
                <a:gd name="T27" fmla="*/ 173 h 243"/>
                <a:gd name="T28" fmla="*/ 235 w 235"/>
                <a:gd name="T29" fmla="*/ 117 h 243"/>
                <a:gd name="T30" fmla="*/ 225 w 235"/>
                <a:gd name="T31" fmla="*/ 65 h 243"/>
                <a:gd name="T32" fmla="*/ 202 w 235"/>
                <a:gd name="T33" fmla="*/ 28 h 243"/>
                <a:gd name="T34" fmla="*/ 164 w 235"/>
                <a:gd name="T35" fmla="*/ 4 h 243"/>
                <a:gd name="T36" fmla="*/ 117 w 235"/>
                <a:gd name="T37" fmla="*/ 0 h 243"/>
                <a:gd name="T38" fmla="*/ 117 w 235"/>
                <a:gd name="T39" fmla="*/ 229 h 243"/>
                <a:gd name="T40" fmla="*/ 117 w 235"/>
                <a:gd name="T41" fmla="*/ 229 h 243"/>
                <a:gd name="T42" fmla="*/ 113 w 235"/>
                <a:gd name="T43" fmla="*/ 229 h 243"/>
                <a:gd name="T44" fmla="*/ 89 w 235"/>
                <a:gd name="T45" fmla="*/ 220 h 243"/>
                <a:gd name="T46" fmla="*/ 70 w 235"/>
                <a:gd name="T47" fmla="*/ 201 h 243"/>
                <a:gd name="T48" fmla="*/ 56 w 235"/>
                <a:gd name="T49" fmla="*/ 164 h 243"/>
                <a:gd name="T50" fmla="*/ 52 w 235"/>
                <a:gd name="T51" fmla="*/ 140 h 243"/>
                <a:gd name="T52" fmla="*/ 52 w 235"/>
                <a:gd name="T53" fmla="*/ 112 h 243"/>
                <a:gd name="T54" fmla="*/ 56 w 235"/>
                <a:gd name="T55" fmla="*/ 65 h 243"/>
                <a:gd name="T56" fmla="*/ 70 w 235"/>
                <a:gd name="T57" fmla="*/ 37 h 243"/>
                <a:gd name="T58" fmla="*/ 89 w 235"/>
                <a:gd name="T59" fmla="*/ 18 h 243"/>
                <a:gd name="T60" fmla="*/ 113 w 235"/>
                <a:gd name="T61" fmla="*/ 9 h 243"/>
                <a:gd name="T62" fmla="*/ 141 w 235"/>
                <a:gd name="T63" fmla="*/ 18 h 243"/>
                <a:gd name="T64" fmla="*/ 160 w 235"/>
                <a:gd name="T65" fmla="*/ 42 h 243"/>
                <a:gd name="T66" fmla="*/ 174 w 235"/>
                <a:gd name="T67" fmla="*/ 75 h 243"/>
                <a:gd name="T68" fmla="*/ 178 w 235"/>
                <a:gd name="T69" fmla="*/ 126 h 243"/>
                <a:gd name="T70" fmla="*/ 174 w 235"/>
                <a:gd name="T71" fmla="*/ 164 h 243"/>
                <a:gd name="T72" fmla="*/ 164 w 235"/>
                <a:gd name="T73" fmla="*/ 197 h 243"/>
                <a:gd name="T74" fmla="*/ 145 w 235"/>
                <a:gd name="T75" fmla="*/ 220 h 243"/>
                <a:gd name="T76" fmla="*/ 131 w 235"/>
                <a:gd name="T77" fmla="*/ 225 h 243"/>
                <a:gd name="T78" fmla="*/ 117 w 235"/>
                <a:gd name="T79" fmla="*/ 229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35" h="243">
                  <a:moveTo>
                    <a:pt x="117" y="0"/>
                  </a:moveTo>
                  <a:lnTo>
                    <a:pt x="113" y="0"/>
                  </a:lnTo>
                  <a:lnTo>
                    <a:pt x="66" y="4"/>
                  </a:lnTo>
                  <a:lnTo>
                    <a:pt x="28" y="28"/>
                  </a:lnTo>
                  <a:lnTo>
                    <a:pt x="5" y="65"/>
                  </a:lnTo>
                  <a:lnTo>
                    <a:pt x="0" y="117"/>
                  </a:lnTo>
                  <a:lnTo>
                    <a:pt x="5" y="173"/>
                  </a:lnTo>
                  <a:lnTo>
                    <a:pt x="28" y="211"/>
                  </a:lnTo>
                  <a:lnTo>
                    <a:pt x="66" y="234"/>
                  </a:lnTo>
                  <a:lnTo>
                    <a:pt x="113" y="243"/>
                  </a:lnTo>
                  <a:lnTo>
                    <a:pt x="117" y="243"/>
                  </a:lnTo>
                  <a:lnTo>
                    <a:pt x="164" y="234"/>
                  </a:lnTo>
                  <a:lnTo>
                    <a:pt x="202" y="211"/>
                  </a:lnTo>
                  <a:lnTo>
                    <a:pt x="225" y="173"/>
                  </a:lnTo>
                  <a:lnTo>
                    <a:pt x="235" y="117"/>
                  </a:lnTo>
                  <a:lnTo>
                    <a:pt x="225" y="65"/>
                  </a:lnTo>
                  <a:lnTo>
                    <a:pt x="202" y="28"/>
                  </a:lnTo>
                  <a:lnTo>
                    <a:pt x="164" y="4"/>
                  </a:lnTo>
                  <a:lnTo>
                    <a:pt x="117" y="0"/>
                  </a:lnTo>
                  <a:close/>
                  <a:moveTo>
                    <a:pt x="117" y="229"/>
                  </a:moveTo>
                  <a:lnTo>
                    <a:pt x="117" y="229"/>
                  </a:lnTo>
                  <a:lnTo>
                    <a:pt x="113" y="229"/>
                  </a:lnTo>
                  <a:lnTo>
                    <a:pt x="89" y="220"/>
                  </a:lnTo>
                  <a:lnTo>
                    <a:pt x="70" y="201"/>
                  </a:lnTo>
                  <a:lnTo>
                    <a:pt x="56" y="164"/>
                  </a:lnTo>
                  <a:lnTo>
                    <a:pt x="52" y="140"/>
                  </a:lnTo>
                  <a:lnTo>
                    <a:pt x="52" y="112"/>
                  </a:lnTo>
                  <a:lnTo>
                    <a:pt x="56" y="65"/>
                  </a:lnTo>
                  <a:lnTo>
                    <a:pt x="70" y="37"/>
                  </a:lnTo>
                  <a:lnTo>
                    <a:pt x="89" y="18"/>
                  </a:lnTo>
                  <a:lnTo>
                    <a:pt x="113" y="9"/>
                  </a:lnTo>
                  <a:lnTo>
                    <a:pt x="141" y="18"/>
                  </a:lnTo>
                  <a:lnTo>
                    <a:pt x="160" y="42"/>
                  </a:lnTo>
                  <a:lnTo>
                    <a:pt x="174" y="75"/>
                  </a:lnTo>
                  <a:lnTo>
                    <a:pt x="178" y="126"/>
                  </a:lnTo>
                  <a:lnTo>
                    <a:pt x="174" y="164"/>
                  </a:lnTo>
                  <a:lnTo>
                    <a:pt x="164" y="197"/>
                  </a:lnTo>
                  <a:lnTo>
                    <a:pt x="145" y="220"/>
                  </a:lnTo>
                  <a:lnTo>
                    <a:pt x="131" y="225"/>
                  </a:lnTo>
                  <a:lnTo>
                    <a:pt x="117" y="2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3" name="Freeform 61"/>
            <p:cNvSpPr>
              <a:spLocks/>
            </p:cNvSpPr>
            <p:nvPr/>
          </p:nvSpPr>
          <p:spPr bwMode="auto">
            <a:xfrm>
              <a:off x="6452601" y="810057"/>
              <a:ext cx="110358" cy="126063"/>
            </a:xfrm>
            <a:custGeom>
              <a:avLst/>
              <a:gdLst>
                <a:gd name="T0" fmla="*/ 136 w 215"/>
                <a:gd name="T1" fmla="*/ 225 h 243"/>
                <a:gd name="T2" fmla="*/ 117 w 215"/>
                <a:gd name="T3" fmla="*/ 225 h 243"/>
                <a:gd name="T4" fmla="*/ 103 w 215"/>
                <a:gd name="T5" fmla="*/ 215 h 243"/>
                <a:gd name="T6" fmla="*/ 75 w 215"/>
                <a:gd name="T7" fmla="*/ 192 h 243"/>
                <a:gd name="T8" fmla="*/ 56 w 215"/>
                <a:gd name="T9" fmla="*/ 154 h 243"/>
                <a:gd name="T10" fmla="*/ 51 w 215"/>
                <a:gd name="T11" fmla="*/ 117 h 243"/>
                <a:gd name="T12" fmla="*/ 56 w 215"/>
                <a:gd name="T13" fmla="*/ 75 h 243"/>
                <a:gd name="T14" fmla="*/ 70 w 215"/>
                <a:gd name="T15" fmla="*/ 42 h 243"/>
                <a:gd name="T16" fmla="*/ 94 w 215"/>
                <a:gd name="T17" fmla="*/ 23 h 243"/>
                <a:gd name="T18" fmla="*/ 126 w 215"/>
                <a:gd name="T19" fmla="*/ 14 h 243"/>
                <a:gd name="T20" fmla="*/ 150 w 215"/>
                <a:gd name="T21" fmla="*/ 18 h 243"/>
                <a:gd name="T22" fmla="*/ 173 w 215"/>
                <a:gd name="T23" fmla="*/ 32 h 243"/>
                <a:gd name="T24" fmla="*/ 187 w 215"/>
                <a:gd name="T25" fmla="*/ 51 h 243"/>
                <a:gd name="T26" fmla="*/ 192 w 215"/>
                <a:gd name="T27" fmla="*/ 75 h 243"/>
                <a:gd name="T28" fmla="*/ 206 w 215"/>
                <a:gd name="T29" fmla="*/ 75 h 243"/>
                <a:gd name="T30" fmla="*/ 206 w 215"/>
                <a:gd name="T31" fmla="*/ 9 h 243"/>
                <a:gd name="T32" fmla="*/ 192 w 215"/>
                <a:gd name="T33" fmla="*/ 9 h 243"/>
                <a:gd name="T34" fmla="*/ 155 w 215"/>
                <a:gd name="T35" fmla="*/ 0 h 243"/>
                <a:gd name="T36" fmla="*/ 122 w 215"/>
                <a:gd name="T37" fmla="*/ 0 h 243"/>
                <a:gd name="T38" fmla="*/ 75 w 215"/>
                <a:gd name="T39" fmla="*/ 4 h 243"/>
                <a:gd name="T40" fmla="*/ 33 w 215"/>
                <a:gd name="T41" fmla="*/ 28 h 243"/>
                <a:gd name="T42" fmla="*/ 9 w 215"/>
                <a:gd name="T43" fmla="*/ 61 h 243"/>
                <a:gd name="T44" fmla="*/ 0 w 215"/>
                <a:gd name="T45" fmla="*/ 84 h 243"/>
                <a:gd name="T46" fmla="*/ 0 w 215"/>
                <a:gd name="T47" fmla="*/ 112 h 243"/>
                <a:gd name="T48" fmla="*/ 0 w 215"/>
                <a:gd name="T49" fmla="*/ 140 h 243"/>
                <a:gd name="T50" fmla="*/ 4 w 215"/>
                <a:gd name="T51" fmla="*/ 168 h 243"/>
                <a:gd name="T52" fmla="*/ 33 w 215"/>
                <a:gd name="T53" fmla="*/ 206 h 243"/>
                <a:gd name="T54" fmla="*/ 70 w 215"/>
                <a:gd name="T55" fmla="*/ 234 h 243"/>
                <a:gd name="T56" fmla="*/ 122 w 215"/>
                <a:gd name="T57" fmla="*/ 243 h 243"/>
                <a:gd name="T58" fmla="*/ 155 w 215"/>
                <a:gd name="T59" fmla="*/ 239 h 243"/>
                <a:gd name="T60" fmla="*/ 178 w 215"/>
                <a:gd name="T61" fmla="*/ 234 h 243"/>
                <a:gd name="T62" fmla="*/ 197 w 215"/>
                <a:gd name="T63" fmla="*/ 225 h 243"/>
                <a:gd name="T64" fmla="*/ 215 w 215"/>
                <a:gd name="T65" fmla="*/ 220 h 243"/>
                <a:gd name="T66" fmla="*/ 215 w 215"/>
                <a:gd name="T67" fmla="*/ 182 h 243"/>
                <a:gd name="T68" fmla="*/ 206 w 215"/>
                <a:gd name="T69" fmla="*/ 182 h 243"/>
                <a:gd name="T70" fmla="*/ 197 w 215"/>
                <a:gd name="T71" fmla="*/ 201 h 243"/>
                <a:gd name="T72" fmla="*/ 178 w 215"/>
                <a:gd name="T73" fmla="*/ 215 h 243"/>
                <a:gd name="T74" fmla="*/ 159 w 215"/>
                <a:gd name="T75" fmla="*/ 225 h 243"/>
                <a:gd name="T76" fmla="*/ 136 w 215"/>
                <a:gd name="T77" fmla="*/ 225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215" h="243">
                  <a:moveTo>
                    <a:pt x="136" y="225"/>
                  </a:moveTo>
                  <a:lnTo>
                    <a:pt x="117" y="225"/>
                  </a:lnTo>
                  <a:lnTo>
                    <a:pt x="103" y="215"/>
                  </a:lnTo>
                  <a:lnTo>
                    <a:pt x="75" y="192"/>
                  </a:lnTo>
                  <a:lnTo>
                    <a:pt x="56" y="154"/>
                  </a:lnTo>
                  <a:lnTo>
                    <a:pt x="51" y="117"/>
                  </a:lnTo>
                  <a:lnTo>
                    <a:pt x="56" y="75"/>
                  </a:lnTo>
                  <a:lnTo>
                    <a:pt x="70" y="42"/>
                  </a:lnTo>
                  <a:lnTo>
                    <a:pt x="94" y="23"/>
                  </a:lnTo>
                  <a:lnTo>
                    <a:pt x="126" y="14"/>
                  </a:lnTo>
                  <a:lnTo>
                    <a:pt x="150" y="18"/>
                  </a:lnTo>
                  <a:lnTo>
                    <a:pt x="173" y="32"/>
                  </a:lnTo>
                  <a:lnTo>
                    <a:pt x="187" y="51"/>
                  </a:lnTo>
                  <a:lnTo>
                    <a:pt x="192" y="75"/>
                  </a:lnTo>
                  <a:lnTo>
                    <a:pt x="206" y="75"/>
                  </a:lnTo>
                  <a:lnTo>
                    <a:pt x="206" y="9"/>
                  </a:lnTo>
                  <a:lnTo>
                    <a:pt x="192" y="9"/>
                  </a:lnTo>
                  <a:lnTo>
                    <a:pt x="155" y="0"/>
                  </a:lnTo>
                  <a:lnTo>
                    <a:pt x="122" y="0"/>
                  </a:lnTo>
                  <a:lnTo>
                    <a:pt x="75" y="4"/>
                  </a:lnTo>
                  <a:lnTo>
                    <a:pt x="33" y="28"/>
                  </a:lnTo>
                  <a:lnTo>
                    <a:pt x="9" y="61"/>
                  </a:lnTo>
                  <a:lnTo>
                    <a:pt x="0" y="84"/>
                  </a:lnTo>
                  <a:lnTo>
                    <a:pt x="0" y="112"/>
                  </a:lnTo>
                  <a:lnTo>
                    <a:pt x="0" y="140"/>
                  </a:lnTo>
                  <a:lnTo>
                    <a:pt x="4" y="168"/>
                  </a:lnTo>
                  <a:lnTo>
                    <a:pt x="33" y="206"/>
                  </a:lnTo>
                  <a:lnTo>
                    <a:pt x="70" y="234"/>
                  </a:lnTo>
                  <a:lnTo>
                    <a:pt x="122" y="243"/>
                  </a:lnTo>
                  <a:lnTo>
                    <a:pt x="155" y="239"/>
                  </a:lnTo>
                  <a:lnTo>
                    <a:pt x="178" y="234"/>
                  </a:lnTo>
                  <a:lnTo>
                    <a:pt x="197" y="225"/>
                  </a:lnTo>
                  <a:lnTo>
                    <a:pt x="215" y="220"/>
                  </a:lnTo>
                  <a:lnTo>
                    <a:pt x="215" y="182"/>
                  </a:lnTo>
                  <a:lnTo>
                    <a:pt x="206" y="182"/>
                  </a:lnTo>
                  <a:lnTo>
                    <a:pt x="197" y="201"/>
                  </a:lnTo>
                  <a:lnTo>
                    <a:pt x="178" y="215"/>
                  </a:lnTo>
                  <a:lnTo>
                    <a:pt x="159" y="225"/>
                  </a:lnTo>
                  <a:lnTo>
                    <a:pt x="136" y="2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4" name="Freeform 62"/>
            <p:cNvSpPr>
              <a:spLocks noEditPoints="1"/>
            </p:cNvSpPr>
            <p:nvPr/>
          </p:nvSpPr>
          <p:spPr bwMode="auto">
            <a:xfrm>
              <a:off x="6587734" y="812309"/>
              <a:ext cx="96846" cy="123812"/>
            </a:xfrm>
            <a:custGeom>
              <a:avLst/>
              <a:gdLst>
                <a:gd name="T0" fmla="*/ 127 w 188"/>
                <a:gd name="T1" fmla="*/ 113 h 239"/>
                <a:gd name="T2" fmla="*/ 127 w 188"/>
                <a:gd name="T3" fmla="*/ 108 h 239"/>
                <a:gd name="T4" fmla="*/ 146 w 188"/>
                <a:gd name="T5" fmla="*/ 103 h 239"/>
                <a:gd name="T6" fmla="*/ 164 w 188"/>
                <a:gd name="T7" fmla="*/ 89 h 239"/>
                <a:gd name="T8" fmla="*/ 174 w 188"/>
                <a:gd name="T9" fmla="*/ 75 h 239"/>
                <a:gd name="T10" fmla="*/ 179 w 188"/>
                <a:gd name="T11" fmla="*/ 52 h 239"/>
                <a:gd name="T12" fmla="*/ 169 w 188"/>
                <a:gd name="T13" fmla="*/ 28 h 239"/>
                <a:gd name="T14" fmla="*/ 155 w 188"/>
                <a:gd name="T15" fmla="*/ 10 h 239"/>
                <a:gd name="T16" fmla="*/ 132 w 188"/>
                <a:gd name="T17" fmla="*/ 0 h 239"/>
                <a:gd name="T18" fmla="*/ 104 w 188"/>
                <a:gd name="T19" fmla="*/ 0 h 239"/>
                <a:gd name="T20" fmla="*/ 0 w 188"/>
                <a:gd name="T21" fmla="*/ 0 h 239"/>
                <a:gd name="T22" fmla="*/ 0 w 188"/>
                <a:gd name="T23" fmla="*/ 10 h 239"/>
                <a:gd name="T24" fmla="*/ 29 w 188"/>
                <a:gd name="T25" fmla="*/ 19 h 239"/>
                <a:gd name="T26" fmla="*/ 29 w 188"/>
                <a:gd name="T27" fmla="*/ 216 h 239"/>
                <a:gd name="T28" fmla="*/ 0 w 188"/>
                <a:gd name="T29" fmla="*/ 225 h 239"/>
                <a:gd name="T30" fmla="*/ 0 w 188"/>
                <a:gd name="T31" fmla="*/ 239 h 239"/>
                <a:gd name="T32" fmla="*/ 104 w 188"/>
                <a:gd name="T33" fmla="*/ 239 h 239"/>
                <a:gd name="T34" fmla="*/ 108 w 188"/>
                <a:gd name="T35" fmla="*/ 239 h 239"/>
                <a:gd name="T36" fmla="*/ 136 w 188"/>
                <a:gd name="T37" fmla="*/ 235 h 239"/>
                <a:gd name="T38" fmla="*/ 164 w 188"/>
                <a:gd name="T39" fmla="*/ 221 h 239"/>
                <a:gd name="T40" fmla="*/ 179 w 188"/>
                <a:gd name="T41" fmla="*/ 202 h 239"/>
                <a:gd name="T42" fmla="*/ 188 w 188"/>
                <a:gd name="T43" fmla="*/ 174 h 239"/>
                <a:gd name="T44" fmla="*/ 183 w 188"/>
                <a:gd name="T45" fmla="*/ 146 h 239"/>
                <a:gd name="T46" fmla="*/ 169 w 188"/>
                <a:gd name="T47" fmla="*/ 132 h 239"/>
                <a:gd name="T48" fmla="*/ 150 w 188"/>
                <a:gd name="T49" fmla="*/ 117 h 239"/>
                <a:gd name="T50" fmla="*/ 127 w 188"/>
                <a:gd name="T51" fmla="*/ 113 h 239"/>
                <a:gd name="T52" fmla="*/ 75 w 188"/>
                <a:gd name="T53" fmla="*/ 14 h 239"/>
                <a:gd name="T54" fmla="*/ 75 w 188"/>
                <a:gd name="T55" fmla="*/ 14 h 239"/>
                <a:gd name="T56" fmla="*/ 89 w 188"/>
                <a:gd name="T57" fmla="*/ 14 h 239"/>
                <a:gd name="T58" fmla="*/ 104 w 188"/>
                <a:gd name="T59" fmla="*/ 19 h 239"/>
                <a:gd name="T60" fmla="*/ 122 w 188"/>
                <a:gd name="T61" fmla="*/ 33 h 239"/>
                <a:gd name="T62" fmla="*/ 127 w 188"/>
                <a:gd name="T63" fmla="*/ 42 h 239"/>
                <a:gd name="T64" fmla="*/ 127 w 188"/>
                <a:gd name="T65" fmla="*/ 61 h 239"/>
                <a:gd name="T66" fmla="*/ 122 w 188"/>
                <a:gd name="T67" fmla="*/ 89 h 239"/>
                <a:gd name="T68" fmla="*/ 113 w 188"/>
                <a:gd name="T69" fmla="*/ 99 h 239"/>
                <a:gd name="T70" fmla="*/ 104 w 188"/>
                <a:gd name="T71" fmla="*/ 103 h 239"/>
                <a:gd name="T72" fmla="*/ 94 w 188"/>
                <a:gd name="T73" fmla="*/ 108 h 239"/>
                <a:gd name="T74" fmla="*/ 75 w 188"/>
                <a:gd name="T75" fmla="*/ 108 h 239"/>
                <a:gd name="T76" fmla="*/ 75 w 188"/>
                <a:gd name="T77" fmla="*/ 14 h 239"/>
                <a:gd name="T78" fmla="*/ 104 w 188"/>
                <a:gd name="T79" fmla="*/ 221 h 239"/>
                <a:gd name="T80" fmla="*/ 104 w 188"/>
                <a:gd name="T81" fmla="*/ 221 h 239"/>
                <a:gd name="T82" fmla="*/ 85 w 188"/>
                <a:gd name="T83" fmla="*/ 216 h 239"/>
                <a:gd name="T84" fmla="*/ 75 w 188"/>
                <a:gd name="T85" fmla="*/ 207 h 239"/>
                <a:gd name="T86" fmla="*/ 75 w 188"/>
                <a:gd name="T87" fmla="*/ 117 h 239"/>
                <a:gd name="T88" fmla="*/ 94 w 188"/>
                <a:gd name="T89" fmla="*/ 117 h 239"/>
                <a:gd name="T90" fmla="*/ 104 w 188"/>
                <a:gd name="T91" fmla="*/ 117 h 239"/>
                <a:gd name="T92" fmla="*/ 118 w 188"/>
                <a:gd name="T93" fmla="*/ 127 h 239"/>
                <a:gd name="T94" fmla="*/ 132 w 188"/>
                <a:gd name="T95" fmla="*/ 136 h 239"/>
                <a:gd name="T96" fmla="*/ 136 w 188"/>
                <a:gd name="T97" fmla="*/ 155 h 239"/>
                <a:gd name="T98" fmla="*/ 136 w 188"/>
                <a:gd name="T99" fmla="*/ 174 h 239"/>
                <a:gd name="T100" fmla="*/ 136 w 188"/>
                <a:gd name="T101" fmla="*/ 193 h 239"/>
                <a:gd name="T102" fmla="*/ 132 w 188"/>
                <a:gd name="T103" fmla="*/ 207 h 239"/>
                <a:gd name="T104" fmla="*/ 118 w 188"/>
                <a:gd name="T105" fmla="*/ 216 h 239"/>
                <a:gd name="T106" fmla="*/ 104 w 188"/>
                <a:gd name="T107" fmla="*/ 22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88" h="239">
                  <a:moveTo>
                    <a:pt x="127" y="113"/>
                  </a:moveTo>
                  <a:lnTo>
                    <a:pt x="127" y="108"/>
                  </a:lnTo>
                  <a:lnTo>
                    <a:pt x="146" y="103"/>
                  </a:lnTo>
                  <a:lnTo>
                    <a:pt x="164" y="89"/>
                  </a:lnTo>
                  <a:lnTo>
                    <a:pt x="174" y="75"/>
                  </a:lnTo>
                  <a:lnTo>
                    <a:pt x="179" y="52"/>
                  </a:lnTo>
                  <a:lnTo>
                    <a:pt x="169" y="28"/>
                  </a:lnTo>
                  <a:lnTo>
                    <a:pt x="155" y="10"/>
                  </a:lnTo>
                  <a:lnTo>
                    <a:pt x="132" y="0"/>
                  </a:lnTo>
                  <a:lnTo>
                    <a:pt x="10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9" y="19"/>
                  </a:lnTo>
                  <a:lnTo>
                    <a:pt x="29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04" y="239"/>
                  </a:lnTo>
                  <a:lnTo>
                    <a:pt x="108" y="239"/>
                  </a:lnTo>
                  <a:lnTo>
                    <a:pt x="136" y="235"/>
                  </a:lnTo>
                  <a:lnTo>
                    <a:pt x="164" y="221"/>
                  </a:lnTo>
                  <a:lnTo>
                    <a:pt x="179" y="202"/>
                  </a:lnTo>
                  <a:lnTo>
                    <a:pt x="188" y="174"/>
                  </a:lnTo>
                  <a:lnTo>
                    <a:pt x="183" y="146"/>
                  </a:lnTo>
                  <a:lnTo>
                    <a:pt x="169" y="132"/>
                  </a:lnTo>
                  <a:lnTo>
                    <a:pt x="150" y="117"/>
                  </a:lnTo>
                  <a:lnTo>
                    <a:pt x="127" y="113"/>
                  </a:lnTo>
                  <a:close/>
                  <a:moveTo>
                    <a:pt x="75" y="14"/>
                  </a:moveTo>
                  <a:lnTo>
                    <a:pt x="75" y="14"/>
                  </a:lnTo>
                  <a:lnTo>
                    <a:pt x="89" y="14"/>
                  </a:lnTo>
                  <a:lnTo>
                    <a:pt x="104" y="19"/>
                  </a:lnTo>
                  <a:lnTo>
                    <a:pt x="122" y="33"/>
                  </a:lnTo>
                  <a:lnTo>
                    <a:pt x="127" y="42"/>
                  </a:lnTo>
                  <a:lnTo>
                    <a:pt x="127" y="61"/>
                  </a:lnTo>
                  <a:lnTo>
                    <a:pt x="122" y="89"/>
                  </a:lnTo>
                  <a:lnTo>
                    <a:pt x="113" y="99"/>
                  </a:lnTo>
                  <a:lnTo>
                    <a:pt x="104" y="103"/>
                  </a:lnTo>
                  <a:lnTo>
                    <a:pt x="94" y="108"/>
                  </a:lnTo>
                  <a:lnTo>
                    <a:pt x="75" y="108"/>
                  </a:lnTo>
                  <a:lnTo>
                    <a:pt x="75" y="14"/>
                  </a:lnTo>
                  <a:close/>
                  <a:moveTo>
                    <a:pt x="104" y="221"/>
                  </a:moveTo>
                  <a:lnTo>
                    <a:pt x="104" y="221"/>
                  </a:lnTo>
                  <a:lnTo>
                    <a:pt x="85" y="216"/>
                  </a:lnTo>
                  <a:lnTo>
                    <a:pt x="75" y="207"/>
                  </a:lnTo>
                  <a:lnTo>
                    <a:pt x="75" y="117"/>
                  </a:lnTo>
                  <a:lnTo>
                    <a:pt x="94" y="117"/>
                  </a:lnTo>
                  <a:lnTo>
                    <a:pt x="104" y="117"/>
                  </a:lnTo>
                  <a:lnTo>
                    <a:pt x="118" y="127"/>
                  </a:lnTo>
                  <a:lnTo>
                    <a:pt x="132" y="136"/>
                  </a:lnTo>
                  <a:lnTo>
                    <a:pt x="136" y="155"/>
                  </a:lnTo>
                  <a:lnTo>
                    <a:pt x="136" y="174"/>
                  </a:lnTo>
                  <a:lnTo>
                    <a:pt x="136" y="193"/>
                  </a:lnTo>
                  <a:lnTo>
                    <a:pt x="132" y="207"/>
                  </a:lnTo>
                  <a:lnTo>
                    <a:pt x="118" y="216"/>
                  </a:lnTo>
                  <a:lnTo>
                    <a:pt x="104" y="22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5" name="Freeform 63"/>
            <p:cNvSpPr>
              <a:spLocks/>
            </p:cNvSpPr>
            <p:nvPr/>
          </p:nvSpPr>
          <p:spPr bwMode="auto">
            <a:xfrm>
              <a:off x="6711607" y="812309"/>
              <a:ext cx="90089" cy="123812"/>
            </a:xfrm>
            <a:custGeom>
              <a:avLst/>
              <a:gdLst>
                <a:gd name="T0" fmla="*/ 145 w 173"/>
                <a:gd name="T1" fmla="*/ 216 h 239"/>
                <a:gd name="T2" fmla="*/ 70 w 173"/>
                <a:gd name="T3" fmla="*/ 216 h 239"/>
                <a:gd name="T4" fmla="*/ 70 w 173"/>
                <a:gd name="T5" fmla="*/ 117 h 239"/>
                <a:gd name="T6" fmla="*/ 112 w 173"/>
                <a:gd name="T7" fmla="*/ 117 h 239"/>
                <a:gd name="T8" fmla="*/ 121 w 173"/>
                <a:gd name="T9" fmla="*/ 150 h 239"/>
                <a:gd name="T10" fmla="*/ 136 w 173"/>
                <a:gd name="T11" fmla="*/ 150 h 239"/>
                <a:gd name="T12" fmla="*/ 131 w 173"/>
                <a:gd name="T13" fmla="*/ 108 h 239"/>
                <a:gd name="T14" fmla="*/ 136 w 173"/>
                <a:gd name="T15" fmla="*/ 71 h 239"/>
                <a:gd name="T16" fmla="*/ 121 w 173"/>
                <a:gd name="T17" fmla="*/ 71 h 239"/>
                <a:gd name="T18" fmla="*/ 112 w 173"/>
                <a:gd name="T19" fmla="*/ 103 h 239"/>
                <a:gd name="T20" fmla="*/ 70 w 173"/>
                <a:gd name="T21" fmla="*/ 103 h 239"/>
                <a:gd name="T22" fmla="*/ 70 w 173"/>
                <a:gd name="T23" fmla="*/ 24 h 239"/>
                <a:gd name="T24" fmla="*/ 140 w 173"/>
                <a:gd name="T25" fmla="*/ 24 h 239"/>
                <a:gd name="T26" fmla="*/ 150 w 173"/>
                <a:gd name="T27" fmla="*/ 61 h 239"/>
                <a:gd name="T28" fmla="*/ 164 w 173"/>
                <a:gd name="T29" fmla="*/ 61 h 239"/>
                <a:gd name="T30" fmla="*/ 159 w 173"/>
                <a:gd name="T31" fmla="*/ 0 h 239"/>
                <a:gd name="T32" fmla="*/ 145 w 173"/>
                <a:gd name="T33" fmla="*/ 0 h 239"/>
                <a:gd name="T34" fmla="*/ 0 w 173"/>
                <a:gd name="T35" fmla="*/ 0 h 239"/>
                <a:gd name="T36" fmla="*/ 0 w 173"/>
                <a:gd name="T37" fmla="*/ 10 h 239"/>
                <a:gd name="T38" fmla="*/ 23 w 173"/>
                <a:gd name="T39" fmla="*/ 19 h 239"/>
                <a:gd name="T40" fmla="*/ 23 w 173"/>
                <a:gd name="T41" fmla="*/ 216 h 239"/>
                <a:gd name="T42" fmla="*/ 0 w 173"/>
                <a:gd name="T43" fmla="*/ 225 h 239"/>
                <a:gd name="T44" fmla="*/ 0 w 173"/>
                <a:gd name="T45" fmla="*/ 239 h 239"/>
                <a:gd name="T46" fmla="*/ 164 w 173"/>
                <a:gd name="T47" fmla="*/ 239 h 239"/>
                <a:gd name="T48" fmla="*/ 173 w 173"/>
                <a:gd name="T49" fmla="*/ 169 h 239"/>
                <a:gd name="T50" fmla="*/ 159 w 173"/>
                <a:gd name="T51" fmla="*/ 169 h 239"/>
                <a:gd name="T52" fmla="*/ 145 w 173"/>
                <a:gd name="T53" fmla="*/ 216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3" h="239">
                  <a:moveTo>
                    <a:pt x="145" y="216"/>
                  </a:moveTo>
                  <a:lnTo>
                    <a:pt x="70" y="216"/>
                  </a:lnTo>
                  <a:lnTo>
                    <a:pt x="70" y="117"/>
                  </a:lnTo>
                  <a:lnTo>
                    <a:pt x="112" y="117"/>
                  </a:lnTo>
                  <a:lnTo>
                    <a:pt x="121" y="150"/>
                  </a:lnTo>
                  <a:lnTo>
                    <a:pt x="136" y="150"/>
                  </a:lnTo>
                  <a:lnTo>
                    <a:pt x="131" y="108"/>
                  </a:lnTo>
                  <a:lnTo>
                    <a:pt x="136" y="71"/>
                  </a:lnTo>
                  <a:lnTo>
                    <a:pt x="121" y="71"/>
                  </a:lnTo>
                  <a:lnTo>
                    <a:pt x="112" y="103"/>
                  </a:lnTo>
                  <a:lnTo>
                    <a:pt x="70" y="103"/>
                  </a:lnTo>
                  <a:lnTo>
                    <a:pt x="70" y="24"/>
                  </a:lnTo>
                  <a:lnTo>
                    <a:pt x="140" y="24"/>
                  </a:lnTo>
                  <a:lnTo>
                    <a:pt x="150" y="61"/>
                  </a:lnTo>
                  <a:lnTo>
                    <a:pt x="164" y="61"/>
                  </a:lnTo>
                  <a:lnTo>
                    <a:pt x="159" y="0"/>
                  </a:lnTo>
                  <a:lnTo>
                    <a:pt x="14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3" y="19"/>
                  </a:lnTo>
                  <a:lnTo>
                    <a:pt x="23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64" y="239"/>
                  </a:lnTo>
                  <a:lnTo>
                    <a:pt x="173" y="169"/>
                  </a:lnTo>
                  <a:lnTo>
                    <a:pt x="159" y="169"/>
                  </a:lnTo>
                  <a:lnTo>
                    <a:pt x="145" y="2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6" name="Freeform 64"/>
            <p:cNvSpPr>
              <a:spLocks/>
            </p:cNvSpPr>
            <p:nvPr/>
          </p:nvSpPr>
          <p:spPr bwMode="auto">
            <a:xfrm>
              <a:off x="6828722" y="812309"/>
              <a:ext cx="186933" cy="157579"/>
            </a:xfrm>
            <a:custGeom>
              <a:avLst/>
              <a:gdLst>
                <a:gd name="T0" fmla="*/ 328 w 365"/>
                <a:gd name="T1" fmla="*/ 19 h 305"/>
                <a:gd name="T2" fmla="*/ 361 w 365"/>
                <a:gd name="T3" fmla="*/ 10 h 305"/>
                <a:gd name="T4" fmla="*/ 361 w 365"/>
                <a:gd name="T5" fmla="*/ 0 h 305"/>
                <a:gd name="T6" fmla="*/ 248 w 365"/>
                <a:gd name="T7" fmla="*/ 0 h 305"/>
                <a:gd name="T8" fmla="*/ 248 w 365"/>
                <a:gd name="T9" fmla="*/ 10 h 305"/>
                <a:gd name="T10" fmla="*/ 276 w 365"/>
                <a:gd name="T11" fmla="*/ 19 h 305"/>
                <a:gd name="T12" fmla="*/ 276 w 365"/>
                <a:gd name="T13" fmla="*/ 216 h 305"/>
                <a:gd name="T14" fmla="*/ 201 w 365"/>
                <a:gd name="T15" fmla="*/ 216 h 305"/>
                <a:gd name="T16" fmla="*/ 201 w 365"/>
                <a:gd name="T17" fmla="*/ 19 h 305"/>
                <a:gd name="T18" fmla="*/ 234 w 365"/>
                <a:gd name="T19" fmla="*/ 10 h 305"/>
                <a:gd name="T20" fmla="*/ 234 w 365"/>
                <a:gd name="T21" fmla="*/ 0 h 305"/>
                <a:gd name="T22" fmla="*/ 121 w 365"/>
                <a:gd name="T23" fmla="*/ 0 h 305"/>
                <a:gd name="T24" fmla="*/ 121 w 365"/>
                <a:gd name="T25" fmla="*/ 10 h 305"/>
                <a:gd name="T26" fmla="*/ 154 w 365"/>
                <a:gd name="T27" fmla="*/ 19 h 305"/>
                <a:gd name="T28" fmla="*/ 154 w 365"/>
                <a:gd name="T29" fmla="*/ 216 h 305"/>
                <a:gd name="T30" fmla="*/ 75 w 365"/>
                <a:gd name="T31" fmla="*/ 216 h 305"/>
                <a:gd name="T32" fmla="*/ 75 w 365"/>
                <a:gd name="T33" fmla="*/ 19 h 305"/>
                <a:gd name="T34" fmla="*/ 107 w 365"/>
                <a:gd name="T35" fmla="*/ 10 h 305"/>
                <a:gd name="T36" fmla="*/ 107 w 365"/>
                <a:gd name="T37" fmla="*/ 0 h 305"/>
                <a:gd name="T38" fmla="*/ 0 w 365"/>
                <a:gd name="T39" fmla="*/ 0 h 305"/>
                <a:gd name="T40" fmla="*/ 0 w 365"/>
                <a:gd name="T41" fmla="*/ 10 h 305"/>
                <a:gd name="T42" fmla="*/ 28 w 365"/>
                <a:gd name="T43" fmla="*/ 19 h 305"/>
                <a:gd name="T44" fmla="*/ 28 w 365"/>
                <a:gd name="T45" fmla="*/ 216 h 305"/>
                <a:gd name="T46" fmla="*/ 0 w 365"/>
                <a:gd name="T47" fmla="*/ 221 h 305"/>
                <a:gd name="T48" fmla="*/ 0 w 365"/>
                <a:gd name="T49" fmla="*/ 235 h 305"/>
                <a:gd name="T50" fmla="*/ 337 w 365"/>
                <a:gd name="T51" fmla="*/ 235 h 305"/>
                <a:gd name="T52" fmla="*/ 337 w 365"/>
                <a:gd name="T53" fmla="*/ 305 h 305"/>
                <a:gd name="T54" fmla="*/ 347 w 365"/>
                <a:gd name="T55" fmla="*/ 305 h 305"/>
                <a:gd name="T56" fmla="*/ 365 w 365"/>
                <a:gd name="T57" fmla="*/ 216 h 305"/>
                <a:gd name="T58" fmla="*/ 328 w 365"/>
                <a:gd name="T59" fmla="*/ 216 h 305"/>
                <a:gd name="T60" fmla="*/ 328 w 365"/>
                <a:gd name="T61" fmla="*/ 19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65" h="305">
                  <a:moveTo>
                    <a:pt x="328" y="19"/>
                  </a:moveTo>
                  <a:lnTo>
                    <a:pt x="361" y="10"/>
                  </a:lnTo>
                  <a:lnTo>
                    <a:pt x="361" y="0"/>
                  </a:lnTo>
                  <a:lnTo>
                    <a:pt x="248" y="0"/>
                  </a:lnTo>
                  <a:lnTo>
                    <a:pt x="248" y="10"/>
                  </a:lnTo>
                  <a:lnTo>
                    <a:pt x="276" y="19"/>
                  </a:lnTo>
                  <a:lnTo>
                    <a:pt x="276" y="216"/>
                  </a:lnTo>
                  <a:lnTo>
                    <a:pt x="201" y="216"/>
                  </a:lnTo>
                  <a:lnTo>
                    <a:pt x="201" y="19"/>
                  </a:lnTo>
                  <a:lnTo>
                    <a:pt x="234" y="10"/>
                  </a:lnTo>
                  <a:lnTo>
                    <a:pt x="234" y="0"/>
                  </a:lnTo>
                  <a:lnTo>
                    <a:pt x="121" y="0"/>
                  </a:lnTo>
                  <a:lnTo>
                    <a:pt x="121" y="10"/>
                  </a:lnTo>
                  <a:lnTo>
                    <a:pt x="154" y="19"/>
                  </a:lnTo>
                  <a:lnTo>
                    <a:pt x="154" y="216"/>
                  </a:lnTo>
                  <a:lnTo>
                    <a:pt x="75" y="216"/>
                  </a:lnTo>
                  <a:lnTo>
                    <a:pt x="75" y="19"/>
                  </a:lnTo>
                  <a:lnTo>
                    <a:pt x="107" y="10"/>
                  </a:lnTo>
                  <a:lnTo>
                    <a:pt x="107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1"/>
                  </a:lnTo>
                  <a:lnTo>
                    <a:pt x="0" y="235"/>
                  </a:lnTo>
                  <a:lnTo>
                    <a:pt x="337" y="235"/>
                  </a:lnTo>
                  <a:lnTo>
                    <a:pt x="337" y="305"/>
                  </a:lnTo>
                  <a:lnTo>
                    <a:pt x="347" y="305"/>
                  </a:lnTo>
                  <a:lnTo>
                    <a:pt x="365" y="216"/>
                  </a:lnTo>
                  <a:lnTo>
                    <a:pt x="328" y="216"/>
                  </a:lnTo>
                  <a:lnTo>
                    <a:pt x="328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7" name="Freeform 65"/>
            <p:cNvSpPr>
              <a:spLocks/>
            </p:cNvSpPr>
            <p:nvPr/>
          </p:nvSpPr>
          <p:spPr bwMode="auto">
            <a:xfrm>
              <a:off x="7033673" y="812309"/>
              <a:ext cx="90089" cy="123812"/>
            </a:xfrm>
            <a:custGeom>
              <a:avLst/>
              <a:gdLst>
                <a:gd name="T0" fmla="*/ 178 w 178"/>
                <a:gd name="T1" fmla="*/ 169 h 239"/>
                <a:gd name="T2" fmla="*/ 164 w 178"/>
                <a:gd name="T3" fmla="*/ 169 h 239"/>
                <a:gd name="T4" fmla="*/ 145 w 178"/>
                <a:gd name="T5" fmla="*/ 216 h 239"/>
                <a:gd name="T6" fmla="*/ 75 w 178"/>
                <a:gd name="T7" fmla="*/ 216 h 239"/>
                <a:gd name="T8" fmla="*/ 75 w 178"/>
                <a:gd name="T9" fmla="*/ 117 h 239"/>
                <a:gd name="T10" fmla="*/ 117 w 178"/>
                <a:gd name="T11" fmla="*/ 117 h 239"/>
                <a:gd name="T12" fmla="*/ 127 w 178"/>
                <a:gd name="T13" fmla="*/ 150 h 239"/>
                <a:gd name="T14" fmla="*/ 136 w 178"/>
                <a:gd name="T15" fmla="*/ 150 h 239"/>
                <a:gd name="T16" fmla="*/ 136 w 178"/>
                <a:gd name="T17" fmla="*/ 132 h 239"/>
                <a:gd name="T18" fmla="*/ 136 w 178"/>
                <a:gd name="T19" fmla="*/ 108 h 239"/>
                <a:gd name="T20" fmla="*/ 136 w 178"/>
                <a:gd name="T21" fmla="*/ 89 h 239"/>
                <a:gd name="T22" fmla="*/ 136 w 178"/>
                <a:gd name="T23" fmla="*/ 71 h 239"/>
                <a:gd name="T24" fmla="*/ 127 w 178"/>
                <a:gd name="T25" fmla="*/ 71 h 239"/>
                <a:gd name="T26" fmla="*/ 117 w 178"/>
                <a:gd name="T27" fmla="*/ 103 h 239"/>
                <a:gd name="T28" fmla="*/ 75 w 178"/>
                <a:gd name="T29" fmla="*/ 103 h 239"/>
                <a:gd name="T30" fmla="*/ 75 w 178"/>
                <a:gd name="T31" fmla="*/ 24 h 239"/>
                <a:gd name="T32" fmla="*/ 145 w 178"/>
                <a:gd name="T33" fmla="*/ 24 h 239"/>
                <a:gd name="T34" fmla="*/ 155 w 178"/>
                <a:gd name="T35" fmla="*/ 61 h 239"/>
                <a:gd name="T36" fmla="*/ 164 w 178"/>
                <a:gd name="T37" fmla="*/ 61 h 239"/>
                <a:gd name="T38" fmla="*/ 164 w 178"/>
                <a:gd name="T39" fmla="*/ 0 h 239"/>
                <a:gd name="T40" fmla="*/ 0 w 178"/>
                <a:gd name="T41" fmla="*/ 0 h 239"/>
                <a:gd name="T42" fmla="*/ 0 w 178"/>
                <a:gd name="T43" fmla="*/ 10 h 239"/>
                <a:gd name="T44" fmla="*/ 28 w 178"/>
                <a:gd name="T45" fmla="*/ 19 h 239"/>
                <a:gd name="T46" fmla="*/ 28 w 178"/>
                <a:gd name="T47" fmla="*/ 216 h 239"/>
                <a:gd name="T48" fmla="*/ 0 w 178"/>
                <a:gd name="T49" fmla="*/ 225 h 239"/>
                <a:gd name="T50" fmla="*/ 0 w 178"/>
                <a:gd name="T51" fmla="*/ 239 h 239"/>
                <a:gd name="T52" fmla="*/ 169 w 178"/>
                <a:gd name="T53" fmla="*/ 239 h 239"/>
                <a:gd name="T54" fmla="*/ 178 w 178"/>
                <a:gd name="T55" fmla="*/ 16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78" h="239">
                  <a:moveTo>
                    <a:pt x="178" y="169"/>
                  </a:moveTo>
                  <a:lnTo>
                    <a:pt x="164" y="169"/>
                  </a:lnTo>
                  <a:lnTo>
                    <a:pt x="145" y="216"/>
                  </a:lnTo>
                  <a:lnTo>
                    <a:pt x="75" y="216"/>
                  </a:lnTo>
                  <a:lnTo>
                    <a:pt x="75" y="117"/>
                  </a:lnTo>
                  <a:lnTo>
                    <a:pt x="117" y="117"/>
                  </a:lnTo>
                  <a:lnTo>
                    <a:pt x="127" y="150"/>
                  </a:lnTo>
                  <a:lnTo>
                    <a:pt x="136" y="150"/>
                  </a:lnTo>
                  <a:lnTo>
                    <a:pt x="136" y="132"/>
                  </a:lnTo>
                  <a:lnTo>
                    <a:pt x="136" y="108"/>
                  </a:lnTo>
                  <a:lnTo>
                    <a:pt x="136" y="89"/>
                  </a:lnTo>
                  <a:lnTo>
                    <a:pt x="136" y="71"/>
                  </a:lnTo>
                  <a:lnTo>
                    <a:pt x="127" y="71"/>
                  </a:lnTo>
                  <a:lnTo>
                    <a:pt x="117" y="103"/>
                  </a:lnTo>
                  <a:lnTo>
                    <a:pt x="75" y="103"/>
                  </a:lnTo>
                  <a:lnTo>
                    <a:pt x="75" y="24"/>
                  </a:lnTo>
                  <a:lnTo>
                    <a:pt x="145" y="24"/>
                  </a:lnTo>
                  <a:lnTo>
                    <a:pt x="155" y="61"/>
                  </a:lnTo>
                  <a:lnTo>
                    <a:pt x="164" y="61"/>
                  </a:lnTo>
                  <a:lnTo>
                    <a:pt x="16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69" y="239"/>
                  </a:lnTo>
                  <a:lnTo>
                    <a:pt x="178" y="1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8" name="Freeform 66"/>
            <p:cNvSpPr>
              <a:spLocks/>
            </p:cNvSpPr>
            <p:nvPr/>
          </p:nvSpPr>
          <p:spPr bwMode="auto">
            <a:xfrm>
              <a:off x="7148536" y="812309"/>
              <a:ext cx="130630" cy="123812"/>
            </a:xfrm>
            <a:custGeom>
              <a:avLst/>
              <a:gdLst>
                <a:gd name="T0" fmla="*/ 141 w 253"/>
                <a:gd name="T1" fmla="*/ 10 h 239"/>
                <a:gd name="T2" fmla="*/ 174 w 253"/>
                <a:gd name="T3" fmla="*/ 19 h 239"/>
                <a:gd name="T4" fmla="*/ 174 w 253"/>
                <a:gd name="T5" fmla="*/ 103 h 239"/>
                <a:gd name="T6" fmla="*/ 75 w 253"/>
                <a:gd name="T7" fmla="*/ 103 h 239"/>
                <a:gd name="T8" fmla="*/ 75 w 253"/>
                <a:gd name="T9" fmla="*/ 19 h 239"/>
                <a:gd name="T10" fmla="*/ 113 w 253"/>
                <a:gd name="T11" fmla="*/ 10 h 239"/>
                <a:gd name="T12" fmla="*/ 113 w 253"/>
                <a:gd name="T13" fmla="*/ 0 h 239"/>
                <a:gd name="T14" fmla="*/ 0 w 253"/>
                <a:gd name="T15" fmla="*/ 0 h 239"/>
                <a:gd name="T16" fmla="*/ 0 w 253"/>
                <a:gd name="T17" fmla="*/ 10 h 239"/>
                <a:gd name="T18" fmla="*/ 28 w 253"/>
                <a:gd name="T19" fmla="*/ 19 h 239"/>
                <a:gd name="T20" fmla="*/ 28 w 253"/>
                <a:gd name="T21" fmla="*/ 216 h 239"/>
                <a:gd name="T22" fmla="*/ 0 w 253"/>
                <a:gd name="T23" fmla="*/ 225 h 239"/>
                <a:gd name="T24" fmla="*/ 0 w 253"/>
                <a:gd name="T25" fmla="*/ 239 h 239"/>
                <a:gd name="T26" fmla="*/ 113 w 253"/>
                <a:gd name="T27" fmla="*/ 239 h 239"/>
                <a:gd name="T28" fmla="*/ 113 w 253"/>
                <a:gd name="T29" fmla="*/ 225 h 239"/>
                <a:gd name="T30" fmla="*/ 75 w 253"/>
                <a:gd name="T31" fmla="*/ 216 h 239"/>
                <a:gd name="T32" fmla="*/ 75 w 253"/>
                <a:gd name="T33" fmla="*/ 122 h 239"/>
                <a:gd name="T34" fmla="*/ 174 w 253"/>
                <a:gd name="T35" fmla="*/ 122 h 239"/>
                <a:gd name="T36" fmla="*/ 174 w 253"/>
                <a:gd name="T37" fmla="*/ 216 h 239"/>
                <a:gd name="T38" fmla="*/ 141 w 253"/>
                <a:gd name="T39" fmla="*/ 225 h 239"/>
                <a:gd name="T40" fmla="*/ 141 w 253"/>
                <a:gd name="T41" fmla="*/ 239 h 239"/>
                <a:gd name="T42" fmla="*/ 253 w 253"/>
                <a:gd name="T43" fmla="*/ 239 h 239"/>
                <a:gd name="T44" fmla="*/ 253 w 253"/>
                <a:gd name="T45" fmla="*/ 225 h 239"/>
                <a:gd name="T46" fmla="*/ 221 w 253"/>
                <a:gd name="T47" fmla="*/ 216 h 239"/>
                <a:gd name="T48" fmla="*/ 221 w 253"/>
                <a:gd name="T49" fmla="*/ 19 h 239"/>
                <a:gd name="T50" fmla="*/ 253 w 253"/>
                <a:gd name="T51" fmla="*/ 10 h 239"/>
                <a:gd name="T52" fmla="*/ 253 w 253"/>
                <a:gd name="T53" fmla="*/ 0 h 239"/>
                <a:gd name="T54" fmla="*/ 141 w 253"/>
                <a:gd name="T55" fmla="*/ 0 h 239"/>
                <a:gd name="T56" fmla="*/ 141 w 253"/>
                <a:gd name="T57" fmla="*/ 1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3" h="239">
                  <a:moveTo>
                    <a:pt x="141" y="10"/>
                  </a:moveTo>
                  <a:lnTo>
                    <a:pt x="174" y="19"/>
                  </a:lnTo>
                  <a:lnTo>
                    <a:pt x="174" y="103"/>
                  </a:lnTo>
                  <a:lnTo>
                    <a:pt x="75" y="103"/>
                  </a:lnTo>
                  <a:lnTo>
                    <a:pt x="75" y="19"/>
                  </a:lnTo>
                  <a:lnTo>
                    <a:pt x="113" y="10"/>
                  </a:lnTo>
                  <a:lnTo>
                    <a:pt x="113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13" y="239"/>
                  </a:lnTo>
                  <a:lnTo>
                    <a:pt x="113" y="225"/>
                  </a:lnTo>
                  <a:lnTo>
                    <a:pt x="75" y="216"/>
                  </a:lnTo>
                  <a:lnTo>
                    <a:pt x="75" y="122"/>
                  </a:lnTo>
                  <a:lnTo>
                    <a:pt x="174" y="122"/>
                  </a:lnTo>
                  <a:lnTo>
                    <a:pt x="174" y="216"/>
                  </a:lnTo>
                  <a:lnTo>
                    <a:pt x="141" y="225"/>
                  </a:lnTo>
                  <a:lnTo>
                    <a:pt x="141" y="239"/>
                  </a:lnTo>
                  <a:lnTo>
                    <a:pt x="253" y="239"/>
                  </a:lnTo>
                  <a:lnTo>
                    <a:pt x="253" y="225"/>
                  </a:lnTo>
                  <a:lnTo>
                    <a:pt x="221" y="216"/>
                  </a:lnTo>
                  <a:lnTo>
                    <a:pt x="221" y="19"/>
                  </a:lnTo>
                  <a:lnTo>
                    <a:pt x="253" y="10"/>
                  </a:lnTo>
                  <a:lnTo>
                    <a:pt x="253" y="0"/>
                  </a:lnTo>
                  <a:lnTo>
                    <a:pt x="141" y="0"/>
                  </a:lnTo>
                  <a:lnTo>
                    <a:pt x="141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89" name="Freeform 67"/>
            <p:cNvSpPr>
              <a:spLocks/>
            </p:cNvSpPr>
            <p:nvPr/>
          </p:nvSpPr>
          <p:spPr bwMode="auto">
            <a:xfrm>
              <a:off x="7301687" y="812309"/>
              <a:ext cx="130630" cy="123812"/>
            </a:xfrm>
            <a:custGeom>
              <a:avLst/>
              <a:gdLst>
                <a:gd name="T0" fmla="*/ 140 w 253"/>
                <a:gd name="T1" fmla="*/ 10 h 239"/>
                <a:gd name="T2" fmla="*/ 173 w 253"/>
                <a:gd name="T3" fmla="*/ 19 h 239"/>
                <a:gd name="T4" fmla="*/ 173 w 253"/>
                <a:gd name="T5" fmla="*/ 24 h 239"/>
                <a:gd name="T6" fmla="*/ 75 w 253"/>
                <a:gd name="T7" fmla="*/ 183 h 239"/>
                <a:gd name="T8" fmla="*/ 75 w 253"/>
                <a:gd name="T9" fmla="*/ 19 h 239"/>
                <a:gd name="T10" fmla="*/ 112 w 253"/>
                <a:gd name="T11" fmla="*/ 10 h 239"/>
                <a:gd name="T12" fmla="*/ 112 w 253"/>
                <a:gd name="T13" fmla="*/ 0 h 239"/>
                <a:gd name="T14" fmla="*/ 0 w 253"/>
                <a:gd name="T15" fmla="*/ 0 h 239"/>
                <a:gd name="T16" fmla="*/ 0 w 253"/>
                <a:gd name="T17" fmla="*/ 10 h 239"/>
                <a:gd name="T18" fmla="*/ 28 w 253"/>
                <a:gd name="T19" fmla="*/ 19 h 239"/>
                <a:gd name="T20" fmla="*/ 28 w 253"/>
                <a:gd name="T21" fmla="*/ 216 h 239"/>
                <a:gd name="T22" fmla="*/ 0 w 253"/>
                <a:gd name="T23" fmla="*/ 225 h 239"/>
                <a:gd name="T24" fmla="*/ 0 w 253"/>
                <a:gd name="T25" fmla="*/ 239 h 239"/>
                <a:gd name="T26" fmla="*/ 112 w 253"/>
                <a:gd name="T27" fmla="*/ 239 h 239"/>
                <a:gd name="T28" fmla="*/ 112 w 253"/>
                <a:gd name="T29" fmla="*/ 225 h 239"/>
                <a:gd name="T30" fmla="*/ 75 w 253"/>
                <a:gd name="T31" fmla="*/ 216 h 239"/>
                <a:gd name="T32" fmla="*/ 75 w 253"/>
                <a:gd name="T33" fmla="*/ 216 h 239"/>
                <a:gd name="T34" fmla="*/ 173 w 253"/>
                <a:gd name="T35" fmla="*/ 52 h 239"/>
                <a:gd name="T36" fmla="*/ 173 w 253"/>
                <a:gd name="T37" fmla="*/ 216 h 239"/>
                <a:gd name="T38" fmla="*/ 140 w 253"/>
                <a:gd name="T39" fmla="*/ 225 h 239"/>
                <a:gd name="T40" fmla="*/ 140 w 253"/>
                <a:gd name="T41" fmla="*/ 239 h 239"/>
                <a:gd name="T42" fmla="*/ 253 w 253"/>
                <a:gd name="T43" fmla="*/ 239 h 239"/>
                <a:gd name="T44" fmla="*/ 253 w 253"/>
                <a:gd name="T45" fmla="*/ 225 h 239"/>
                <a:gd name="T46" fmla="*/ 220 w 253"/>
                <a:gd name="T47" fmla="*/ 216 h 239"/>
                <a:gd name="T48" fmla="*/ 220 w 253"/>
                <a:gd name="T49" fmla="*/ 19 h 239"/>
                <a:gd name="T50" fmla="*/ 253 w 253"/>
                <a:gd name="T51" fmla="*/ 10 h 239"/>
                <a:gd name="T52" fmla="*/ 253 w 253"/>
                <a:gd name="T53" fmla="*/ 0 h 239"/>
                <a:gd name="T54" fmla="*/ 140 w 253"/>
                <a:gd name="T55" fmla="*/ 0 h 239"/>
                <a:gd name="T56" fmla="*/ 140 w 253"/>
                <a:gd name="T57" fmla="*/ 1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53" h="239">
                  <a:moveTo>
                    <a:pt x="140" y="10"/>
                  </a:moveTo>
                  <a:lnTo>
                    <a:pt x="173" y="19"/>
                  </a:lnTo>
                  <a:lnTo>
                    <a:pt x="173" y="24"/>
                  </a:lnTo>
                  <a:lnTo>
                    <a:pt x="75" y="183"/>
                  </a:lnTo>
                  <a:lnTo>
                    <a:pt x="75" y="19"/>
                  </a:lnTo>
                  <a:lnTo>
                    <a:pt x="112" y="10"/>
                  </a:lnTo>
                  <a:lnTo>
                    <a:pt x="112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9"/>
                  </a:lnTo>
                  <a:lnTo>
                    <a:pt x="28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12" y="239"/>
                  </a:lnTo>
                  <a:lnTo>
                    <a:pt x="112" y="225"/>
                  </a:lnTo>
                  <a:lnTo>
                    <a:pt x="75" y="216"/>
                  </a:lnTo>
                  <a:lnTo>
                    <a:pt x="75" y="216"/>
                  </a:lnTo>
                  <a:lnTo>
                    <a:pt x="173" y="52"/>
                  </a:lnTo>
                  <a:lnTo>
                    <a:pt x="173" y="216"/>
                  </a:lnTo>
                  <a:lnTo>
                    <a:pt x="140" y="225"/>
                  </a:lnTo>
                  <a:lnTo>
                    <a:pt x="140" y="239"/>
                  </a:lnTo>
                  <a:lnTo>
                    <a:pt x="253" y="239"/>
                  </a:lnTo>
                  <a:lnTo>
                    <a:pt x="253" y="225"/>
                  </a:lnTo>
                  <a:lnTo>
                    <a:pt x="220" y="216"/>
                  </a:lnTo>
                  <a:lnTo>
                    <a:pt x="220" y="19"/>
                  </a:lnTo>
                  <a:lnTo>
                    <a:pt x="253" y="10"/>
                  </a:lnTo>
                  <a:lnTo>
                    <a:pt x="253" y="0"/>
                  </a:lnTo>
                  <a:lnTo>
                    <a:pt x="140" y="0"/>
                  </a:lnTo>
                  <a:lnTo>
                    <a:pt x="140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90" name="Freeform 68"/>
            <p:cNvSpPr>
              <a:spLocks/>
            </p:cNvSpPr>
            <p:nvPr/>
          </p:nvSpPr>
          <p:spPr bwMode="auto">
            <a:xfrm>
              <a:off x="7450333" y="812309"/>
              <a:ext cx="94593" cy="123812"/>
            </a:xfrm>
            <a:custGeom>
              <a:avLst/>
              <a:gdLst>
                <a:gd name="T0" fmla="*/ 169 w 183"/>
                <a:gd name="T1" fmla="*/ 169 h 239"/>
                <a:gd name="T2" fmla="*/ 150 w 183"/>
                <a:gd name="T3" fmla="*/ 216 h 239"/>
                <a:gd name="T4" fmla="*/ 80 w 183"/>
                <a:gd name="T5" fmla="*/ 216 h 239"/>
                <a:gd name="T6" fmla="*/ 80 w 183"/>
                <a:gd name="T7" fmla="*/ 117 h 239"/>
                <a:gd name="T8" fmla="*/ 122 w 183"/>
                <a:gd name="T9" fmla="*/ 117 h 239"/>
                <a:gd name="T10" fmla="*/ 132 w 183"/>
                <a:gd name="T11" fmla="*/ 150 h 239"/>
                <a:gd name="T12" fmla="*/ 141 w 183"/>
                <a:gd name="T13" fmla="*/ 150 h 239"/>
                <a:gd name="T14" fmla="*/ 141 w 183"/>
                <a:gd name="T15" fmla="*/ 108 h 239"/>
                <a:gd name="T16" fmla="*/ 141 w 183"/>
                <a:gd name="T17" fmla="*/ 71 h 239"/>
                <a:gd name="T18" fmla="*/ 132 w 183"/>
                <a:gd name="T19" fmla="*/ 71 h 239"/>
                <a:gd name="T20" fmla="*/ 122 w 183"/>
                <a:gd name="T21" fmla="*/ 103 h 239"/>
                <a:gd name="T22" fmla="*/ 80 w 183"/>
                <a:gd name="T23" fmla="*/ 103 h 239"/>
                <a:gd name="T24" fmla="*/ 80 w 183"/>
                <a:gd name="T25" fmla="*/ 24 h 239"/>
                <a:gd name="T26" fmla="*/ 146 w 183"/>
                <a:gd name="T27" fmla="*/ 24 h 239"/>
                <a:gd name="T28" fmla="*/ 160 w 183"/>
                <a:gd name="T29" fmla="*/ 61 h 239"/>
                <a:gd name="T30" fmla="*/ 169 w 183"/>
                <a:gd name="T31" fmla="*/ 61 h 239"/>
                <a:gd name="T32" fmla="*/ 169 w 183"/>
                <a:gd name="T33" fmla="*/ 0 h 239"/>
                <a:gd name="T34" fmla="*/ 0 w 183"/>
                <a:gd name="T35" fmla="*/ 0 h 239"/>
                <a:gd name="T36" fmla="*/ 0 w 183"/>
                <a:gd name="T37" fmla="*/ 10 h 239"/>
                <a:gd name="T38" fmla="*/ 33 w 183"/>
                <a:gd name="T39" fmla="*/ 19 h 239"/>
                <a:gd name="T40" fmla="*/ 33 w 183"/>
                <a:gd name="T41" fmla="*/ 216 h 239"/>
                <a:gd name="T42" fmla="*/ 0 w 183"/>
                <a:gd name="T43" fmla="*/ 225 h 239"/>
                <a:gd name="T44" fmla="*/ 0 w 183"/>
                <a:gd name="T45" fmla="*/ 239 h 239"/>
                <a:gd name="T46" fmla="*/ 174 w 183"/>
                <a:gd name="T47" fmla="*/ 239 h 239"/>
                <a:gd name="T48" fmla="*/ 183 w 183"/>
                <a:gd name="T49" fmla="*/ 169 h 239"/>
                <a:gd name="T50" fmla="*/ 169 w 183"/>
                <a:gd name="T51" fmla="*/ 16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83" h="239">
                  <a:moveTo>
                    <a:pt x="169" y="169"/>
                  </a:moveTo>
                  <a:lnTo>
                    <a:pt x="150" y="216"/>
                  </a:lnTo>
                  <a:lnTo>
                    <a:pt x="80" y="216"/>
                  </a:lnTo>
                  <a:lnTo>
                    <a:pt x="80" y="117"/>
                  </a:lnTo>
                  <a:lnTo>
                    <a:pt x="122" y="117"/>
                  </a:lnTo>
                  <a:lnTo>
                    <a:pt x="132" y="150"/>
                  </a:lnTo>
                  <a:lnTo>
                    <a:pt x="141" y="150"/>
                  </a:lnTo>
                  <a:lnTo>
                    <a:pt x="141" y="108"/>
                  </a:lnTo>
                  <a:lnTo>
                    <a:pt x="141" y="71"/>
                  </a:lnTo>
                  <a:lnTo>
                    <a:pt x="132" y="71"/>
                  </a:lnTo>
                  <a:lnTo>
                    <a:pt x="122" y="103"/>
                  </a:lnTo>
                  <a:lnTo>
                    <a:pt x="80" y="103"/>
                  </a:lnTo>
                  <a:lnTo>
                    <a:pt x="80" y="24"/>
                  </a:lnTo>
                  <a:lnTo>
                    <a:pt x="146" y="24"/>
                  </a:lnTo>
                  <a:lnTo>
                    <a:pt x="160" y="61"/>
                  </a:lnTo>
                  <a:lnTo>
                    <a:pt x="169" y="61"/>
                  </a:lnTo>
                  <a:lnTo>
                    <a:pt x="169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33" y="19"/>
                  </a:lnTo>
                  <a:lnTo>
                    <a:pt x="33" y="216"/>
                  </a:lnTo>
                  <a:lnTo>
                    <a:pt x="0" y="225"/>
                  </a:lnTo>
                  <a:lnTo>
                    <a:pt x="0" y="239"/>
                  </a:lnTo>
                  <a:lnTo>
                    <a:pt x="174" y="239"/>
                  </a:lnTo>
                  <a:lnTo>
                    <a:pt x="183" y="169"/>
                  </a:lnTo>
                  <a:lnTo>
                    <a:pt x="169" y="1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  <p:sp>
          <p:nvSpPr>
            <p:cNvPr id="91" name="Freeform 69"/>
            <p:cNvSpPr>
              <a:spLocks noEditPoints="1"/>
            </p:cNvSpPr>
            <p:nvPr/>
          </p:nvSpPr>
          <p:spPr bwMode="auto">
            <a:xfrm>
              <a:off x="6671066" y="443121"/>
              <a:ext cx="238735" cy="308406"/>
            </a:xfrm>
            <a:custGeom>
              <a:avLst/>
              <a:gdLst>
                <a:gd name="T0" fmla="*/ 230 w 464"/>
                <a:gd name="T1" fmla="*/ 595 h 595"/>
                <a:gd name="T2" fmla="*/ 431 w 464"/>
                <a:gd name="T3" fmla="*/ 511 h 595"/>
                <a:gd name="T4" fmla="*/ 464 w 464"/>
                <a:gd name="T5" fmla="*/ 65 h 595"/>
                <a:gd name="T6" fmla="*/ 230 w 464"/>
                <a:gd name="T7" fmla="*/ 0 h 595"/>
                <a:gd name="T8" fmla="*/ 117 w 464"/>
                <a:gd name="T9" fmla="*/ 32 h 595"/>
                <a:gd name="T10" fmla="*/ 0 w 464"/>
                <a:gd name="T11" fmla="*/ 65 h 595"/>
                <a:gd name="T12" fmla="*/ 28 w 464"/>
                <a:gd name="T13" fmla="*/ 511 h 595"/>
                <a:gd name="T14" fmla="*/ 117 w 464"/>
                <a:gd name="T15" fmla="*/ 548 h 595"/>
                <a:gd name="T16" fmla="*/ 230 w 464"/>
                <a:gd name="T17" fmla="*/ 595 h 595"/>
                <a:gd name="T18" fmla="*/ 117 w 464"/>
                <a:gd name="T19" fmla="*/ 61 h 595"/>
                <a:gd name="T20" fmla="*/ 117 w 464"/>
                <a:gd name="T21" fmla="*/ 61 h 595"/>
                <a:gd name="T22" fmla="*/ 164 w 464"/>
                <a:gd name="T23" fmla="*/ 46 h 595"/>
                <a:gd name="T24" fmla="*/ 117 w 464"/>
                <a:gd name="T25" fmla="*/ 126 h 595"/>
                <a:gd name="T26" fmla="*/ 75 w 464"/>
                <a:gd name="T27" fmla="*/ 201 h 595"/>
                <a:gd name="T28" fmla="*/ 75 w 464"/>
                <a:gd name="T29" fmla="*/ 145 h 595"/>
                <a:gd name="T30" fmla="*/ 70 w 464"/>
                <a:gd name="T31" fmla="*/ 75 h 595"/>
                <a:gd name="T32" fmla="*/ 117 w 464"/>
                <a:gd name="T33" fmla="*/ 61 h 595"/>
                <a:gd name="T34" fmla="*/ 56 w 464"/>
                <a:gd name="T35" fmla="*/ 492 h 595"/>
                <a:gd name="T36" fmla="*/ 56 w 464"/>
                <a:gd name="T37" fmla="*/ 492 h 595"/>
                <a:gd name="T38" fmla="*/ 37 w 464"/>
                <a:gd name="T39" fmla="*/ 295 h 595"/>
                <a:gd name="T40" fmla="*/ 80 w 464"/>
                <a:gd name="T41" fmla="*/ 300 h 595"/>
                <a:gd name="T42" fmla="*/ 117 w 464"/>
                <a:gd name="T43" fmla="*/ 243 h 595"/>
                <a:gd name="T44" fmla="*/ 164 w 464"/>
                <a:gd name="T45" fmla="*/ 159 h 595"/>
                <a:gd name="T46" fmla="*/ 164 w 464"/>
                <a:gd name="T47" fmla="*/ 211 h 595"/>
                <a:gd name="T48" fmla="*/ 164 w 464"/>
                <a:gd name="T49" fmla="*/ 304 h 595"/>
                <a:gd name="T50" fmla="*/ 230 w 464"/>
                <a:gd name="T51" fmla="*/ 309 h 595"/>
                <a:gd name="T52" fmla="*/ 230 w 464"/>
                <a:gd name="T53" fmla="*/ 28 h 595"/>
                <a:gd name="T54" fmla="*/ 436 w 464"/>
                <a:gd name="T55" fmla="*/ 84 h 595"/>
                <a:gd name="T56" fmla="*/ 422 w 464"/>
                <a:gd name="T57" fmla="*/ 295 h 595"/>
                <a:gd name="T58" fmla="*/ 361 w 464"/>
                <a:gd name="T59" fmla="*/ 300 h 595"/>
                <a:gd name="T60" fmla="*/ 370 w 464"/>
                <a:gd name="T61" fmla="*/ 121 h 595"/>
                <a:gd name="T62" fmla="*/ 300 w 464"/>
                <a:gd name="T63" fmla="*/ 107 h 595"/>
                <a:gd name="T64" fmla="*/ 295 w 464"/>
                <a:gd name="T65" fmla="*/ 304 h 595"/>
                <a:gd name="T66" fmla="*/ 230 w 464"/>
                <a:gd name="T67" fmla="*/ 309 h 595"/>
                <a:gd name="T68" fmla="*/ 230 w 464"/>
                <a:gd name="T69" fmla="*/ 562 h 595"/>
                <a:gd name="T70" fmla="*/ 117 w 464"/>
                <a:gd name="T71" fmla="*/ 520 h 595"/>
                <a:gd name="T72" fmla="*/ 56 w 464"/>
                <a:gd name="T73" fmla="*/ 492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64" h="595">
                  <a:moveTo>
                    <a:pt x="230" y="595"/>
                  </a:moveTo>
                  <a:lnTo>
                    <a:pt x="431" y="511"/>
                  </a:lnTo>
                  <a:lnTo>
                    <a:pt x="464" y="65"/>
                  </a:lnTo>
                  <a:lnTo>
                    <a:pt x="230" y="0"/>
                  </a:lnTo>
                  <a:lnTo>
                    <a:pt x="117" y="32"/>
                  </a:lnTo>
                  <a:lnTo>
                    <a:pt x="0" y="65"/>
                  </a:lnTo>
                  <a:lnTo>
                    <a:pt x="28" y="511"/>
                  </a:lnTo>
                  <a:lnTo>
                    <a:pt x="117" y="548"/>
                  </a:lnTo>
                  <a:lnTo>
                    <a:pt x="230" y="595"/>
                  </a:lnTo>
                  <a:close/>
                  <a:moveTo>
                    <a:pt x="117" y="61"/>
                  </a:moveTo>
                  <a:lnTo>
                    <a:pt x="117" y="61"/>
                  </a:lnTo>
                  <a:lnTo>
                    <a:pt x="164" y="46"/>
                  </a:lnTo>
                  <a:lnTo>
                    <a:pt x="117" y="126"/>
                  </a:lnTo>
                  <a:lnTo>
                    <a:pt x="75" y="201"/>
                  </a:lnTo>
                  <a:lnTo>
                    <a:pt x="75" y="145"/>
                  </a:lnTo>
                  <a:lnTo>
                    <a:pt x="70" y="75"/>
                  </a:lnTo>
                  <a:lnTo>
                    <a:pt x="117" y="61"/>
                  </a:lnTo>
                  <a:close/>
                  <a:moveTo>
                    <a:pt x="56" y="492"/>
                  </a:moveTo>
                  <a:lnTo>
                    <a:pt x="56" y="492"/>
                  </a:lnTo>
                  <a:lnTo>
                    <a:pt x="37" y="295"/>
                  </a:lnTo>
                  <a:lnTo>
                    <a:pt x="80" y="300"/>
                  </a:lnTo>
                  <a:lnTo>
                    <a:pt x="117" y="243"/>
                  </a:lnTo>
                  <a:lnTo>
                    <a:pt x="164" y="159"/>
                  </a:lnTo>
                  <a:lnTo>
                    <a:pt x="164" y="211"/>
                  </a:lnTo>
                  <a:lnTo>
                    <a:pt x="164" y="304"/>
                  </a:lnTo>
                  <a:lnTo>
                    <a:pt x="230" y="309"/>
                  </a:lnTo>
                  <a:lnTo>
                    <a:pt x="230" y="28"/>
                  </a:lnTo>
                  <a:lnTo>
                    <a:pt x="436" y="84"/>
                  </a:lnTo>
                  <a:lnTo>
                    <a:pt x="422" y="295"/>
                  </a:lnTo>
                  <a:lnTo>
                    <a:pt x="361" y="300"/>
                  </a:lnTo>
                  <a:lnTo>
                    <a:pt x="370" y="121"/>
                  </a:lnTo>
                  <a:lnTo>
                    <a:pt x="300" y="107"/>
                  </a:lnTo>
                  <a:lnTo>
                    <a:pt x="295" y="304"/>
                  </a:lnTo>
                  <a:lnTo>
                    <a:pt x="230" y="309"/>
                  </a:lnTo>
                  <a:lnTo>
                    <a:pt x="230" y="562"/>
                  </a:lnTo>
                  <a:lnTo>
                    <a:pt x="117" y="520"/>
                  </a:lnTo>
                  <a:lnTo>
                    <a:pt x="56" y="4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ru-RU" sz="2400" dirty="0"/>
            </a:p>
          </p:txBody>
        </p:sp>
      </p:grpSp>
      <p:sp>
        <p:nvSpPr>
          <p:cNvPr id="93" name="Freeform 71"/>
          <p:cNvSpPr>
            <a:spLocks noEditPoints="1"/>
          </p:cNvSpPr>
          <p:nvPr/>
        </p:nvSpPr>
        <p:spPr bwMode="auto">
          <a:xfrm>
            <a:off x="6540438" y="532048"/>
            <a:ext cx="588580" cy="576291"/>
          </a:xfrm>
          <a:custGeom>
            <a:avLst/>
            <a:gdLst>
              <a:gd name="T0" fmla="*/ 394 w 859"/>
              <a:gd name="T1" fmla="*/ 227 h 836"/>
              <a:gd name="T2" fmla="*/ 465 w 859"/>
              <a:gd name="T3" fmla="*/ 299 h 836"/>
              <a:gd name="T4" fmla="*/ 465 w 859"/>
              <a:gd name="T5" fmla="*/ 836 h 836"/>
              <a:gd name="T6" fmla="*/ 535 w 859"/>
              <a:gd name="T7" fmla="*/ 371 h 836"/>
              <a:gd name="T8" fmla="*/ 465 w 859"/>
              <a:gd name="T9" fmla="*/ 836 h 836"/>
              <a:gd name="T10" fmla="*/ 394 w 859"/>
              <a:gd name="T11" fmla="*/ 836 h 836"/>
              <a:gd name="T12" fmla="*/ 324 w 859"/>
              <a:gd name="T13" fmla="*/ 371 h 836"/>
              <a:gd name="T14" fmla="*/ 215 w 859"/>
              <a:gd name="T15" fmla="*/ 172 h 836"/>
              <a:gd name="T16" fmla="*/ 286 w 859"/>
              <a:gd name="T17" fmla="*/ 836 h 836"/>
              <a:gd name="T18" fmla="*/ 430 w 859"/>
              <a:gd name="T19" fmla="*/ 92 h 836"/>
              <a:gd name="T20" fmla="*/ 573 w 859"/>
              <a:gd name="T21" fmla="*/ 836 h 836"/>
              <a:gd name="T22" fmla="*/ 645 w 859"/>
              <a:gd name="T23" fmla="*/ 172 h 836"/>
              <a:gd name="T24" fmla="*/ 215 w 859"/>
              <a:gd name="T25" fmla="*/ 172 h 836"/>
              <a:gd name="T26" fmla="*/ 752 w 859"/>
              <a:gd name="T27" fmla="*/ 800 h 836"/>
              <a:gd name="T28" fmla="*/ 680 w 859"/>
              <a:gd name="T29" fmla="*/ 729 h 836"/>
              <a:gd name="T30" fmla="*/ 680 w 859"/>
              <a:gd name="T31" fmla="*/ 657 h 836"/>
              <a:gd name="T32" fmla="*/ 752 w 859"/>
              <a:gd name="T33" fmla="*/ 585 h 836"/>
              <a:gd name="T34" fmla="*/ 680 w 859"/>
              <a:gd name="T35" fmla="*/ 657 h 836"/>
              <a:gd name="T36" fmla="*/ 752 w 859"/>
              <a:gd name="T37" fmla="*/ 514 h 836"/>
              <a:gd name="T38" fmla="*/ 680 w 859"/>
              <a:gd name="T39" fmla="*/ 442 h 836"/>
              <a:gd name="T40" fmla="*/ 107 w 859"/>
              <a:gd name="T41" fmla="*/ 800 h 836"/>
              <a:gd name="T42" fmla="*/ 179 w 859"/>
              <a:gd name="T43" fmla="*/ 729 h 836"/>
              <a:gd name="T44" fmla="*/ 107 w 859"/>
              <a:gd name="T45" fmla="*/ 800 h 836"/>
              <a:gd name="T46" fmla="*/ 179 w 859"/>
              <a:gd name="T47" fmla="*/ 657 h 836"/>
              <a:gd name="T48" fmla="*/ 107 w 859"/>
              <a:gd name="T49" fmla="*/ 585 h 836"/>
              <a:gd name="T50" fmla="*/ 107 w 859"/>
              <a:gd name="T51" fmla="*/ 514 h 836"/>
              <a:gd name="T52" fmla="*/ 179 w 859"/>
              <a:gd name="T53" fmla="*/ 442 h 836"/>
              <a:gd name="T54" fmla="*/ 107 w 859"/>
              <a:gd name="T55" fmla="*/ 514 h 836"/>
              <a:gd name="T56" fmla="*/ 680 w 859"/>
              <a:gd name="T57" fmla="*/ 371 h 836"/>
              <a:gd name="T58" fmla="*/ 788 w 859"/>
              <a:gd name="T59" fmla="*/ 836 h 836"/>
              <a:gd name="T60" fmla="*/ 859 w 859"/>
              <a:gd name="T61" fmla="*/ 299 h 836"/>
              <a:gd name="T62" fmla="*/ 0 w 859"/>
              <a:gd name="T63" fmla="*/ 836 h 836"/>
              <a:gd name="T64" fmla="*/ 72 w 859"/>
              <a:gd name="T65" fmla="*/ 371 h 836"/>
              <a:gd name="T66" fmla="*/ 179 w 859"/>
              <a:gd name="T67" fmla="*/ 299 h 836"/>
              <a:gd name="T68" fmla="*/ 0 w 859"/>
              <a:gd name="T69" fmla="*/ 836 h 8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859" h="836">
                <a:moveTo>
                  <a:pt x="465" y="227"/>
                </a:moveTo>
                <a:lnTo>
                  <a:pt x="394" y="227"/>
                </a:lnTo>
                <a:lnTo>
                  <a:pt x="394" y="299"/>
                </a:lnTo>
                <a:lnTo>
                  <a:pt x="465" y="299"/>
                </a:lnTo>
                <a:lnTo>
                  <a:pt x="465" y="227"/>
                </a:lnTo>
                <a:close/>
                <a:moveTo>
                  <a:pt x="465" y="836"/>
                </a:moveTo>
                <a:lnTo>
                  <a:pt x="535" y="836"/>
                </a:lnTo>
                <a:lnTo>
                  <a:pt x="535" y="371"/>
                </a:lnTo>
                <a:lnTo>
                  <a:pt x="465" y="371"/>
                </a:lnTo>
                <a:lnTo>
                  <a:pt x="465" y="836"/>
                </a:lnTo>
                <a:close/>
                <a:moveTo>
                  <a:pt x="324" y="836"/>
                </a:moveTo>
                <a:lnTo>
                  <a:pt x="394" y="836"/>
                </a:lnTo>
                <a:lnTo>
                  <a:pt x="394" y="371"/>
                </a:lnTo>
                <a:lnTo>
                  <a:pt x="324" y="371"/>
                </a:lnTo>
                <a:lnTo>
                  <a:pt x="324" y="836"/>
                </a:lnTo>
                <a:close/>
                <a:moveTo>
                  <a:pt x="215" y="172"/>
                </a:moveTo>
                <a:lnTo>
                  <a:pt x="215" y="836"/>
                </a:lnTo>
                <a:lnTo>
                  <a:pt x="286" y="836"/>
                </a:lnTo>
                <a:lnTo>
                  <a:pt x="286" y="207"/>
                </a:lnTo>
                <a:lnTo>
                  <a:pt x="430" y="92"/>
                </a:lnTo>
                <a:lnTo>
                  <a:pt x="573" y="207"/>
                </a:lnTo>
                <a:lnTo>
                  <a:pt x="573" y="836"/>
                </a:lnTo>
                <a:lnTo>
                  <a:pt x="645" y="836"/>
                </a:lnTo>
                <a:lnTo>
                  <a:pt x="645" y="172"/>
                </a:lnTo>
                <a:lnTo>
                  <a:pt x="430" y="0"/>
                </a:lnTo>
                <a:lnTo>
                  <a:pt x="215" y="172"/>
                </a:lnTo>
                <a:close/>
                <a:moveTo>
                  <a:pt x="680" y="800"/>
                </a:moveTo>
                <a:lnTo>
                  <a:pt x="752" y="800"/>
                </a:lnTo>
                <a:lnTo>
                  <a:pt x="752" y="729"/>
                </a:lnTo>
                <a:lnTo>
                  <a:pt x="680" y="729"/>
                </a:lnTo>
                <a:lnTo>
                  <a:pt x="680" y="800"/>
                </a:lnTo>
                <a:close/>
                <a:moveTo>
                  <a:pt x="680" y="657"/>
                </a:moveTo>
                <a:lnTo>
                  <a:pt x="752" y="657"/>
                </a:lnTo>
                <a:lnTo>
                  <a:pt x="752" y="585"/>
                </a:lnTo>
                <a:lnTo>
                  <a:pt x="680" y="585"/>
                </a:lnTo>
                <a:lnTo>
                  <a:pt x="680" y="657"/>
                </a:lnTo>
                <a:close/>
                <a:moveTo>
                  <a:pt x="680" y="514"/>
                </a:moveTo>
                <a:lnTo>
                  <a:pt x="752" y="514"/>
                </a:lnTo>
                <a:lnTo>
                  <a:pt x="752" y="442"/>
                </a:lnTo>
                <a:lnTo>
                  <a:pt x="680" y="442"/>
                </a:lnTo>
                <a:lnTo>
                  <a:pt x="680" y="514"/>
                </a:lnTo>
                <a:close/>
                <a:moveTo>
                  <a:pt x="107" y="800"/>
                </a:moveTo>
                <a:lnTo>
                  <a:pt x="179" y="800"/>
                </a:lnTo>
                <a:lnTo>
                  <a:pt x="179" y="729"/>
                </a:lnTo>
                <a:lnTo>
                  <a:pt x="107" y="729"/>
                </a:lnTo>
                <a:lnTo>
                  <a:pt x="107" y="800"/>
                </a:lnTo>
                <a:close/>
                <a:moveTo>
                  <a:pt x="107" y="657"/>
                </a:moveTo>
                <a:lnTo>
                  <a:pt x="179" y="657"/>
                </a:lnTo>
                <a:lnTo>
                  <a:pt x="179" y="585"/>
                </a:lnTo>
                <a:lnTo>
                  <a:pt x="107" y="585"/>
                </a:lnTo>
                <a:lnTo>
                  <a:pt x="107" y="657"/>
                </a:lnTo>
                <a:close/>
                <a:moveTo>
                  <a:pt x="107" y="514"/>
                </a:moveTo>
                <a:lnTo>
                  <a:pt x="179" y="514"/>
                </a:lnTo>
                <a:lnTo>
                  <a:pt x="179" y="442"/>
                </a:lnTo>
                <a:lnTo>
                  <a:pt x="107" y="442"/>
                </a:lnTo>
                <a:lnTo>
                  <a:pt x="107" y="514"/>
                </a:lnTo>
                <a:close/>
                <a:moveTo>
                  <a:pt x="680" y="299"/>
                </a:moveTo>
                <a:lnTo>
                  <a:pt x="680" y="371"/>
                </a:lnTo>
                <a:lnTo>
                  <a:pt x="788" y="371"/>
                </a:lnTo>
                <a:lnTo>
                  <a:pt x="788" y="836"/>
                </a:lnTo>
                <a:lnTo>
                  <a:pt x="859" y="836"/>
                </a:lnTo>
                <a:lnTo>
                  <a:pt x="859" y="299"/>
                </a:lnTo>
                <a:lnTo>
                  <a:pt x="680" y="299"/>
                </a:lnTo>
                <a:close/>
                <a:moveTo>
                  <a:pt x="0" y="836"/>
                </a:moveTo>
                <a:lnTo>
                  <a:pt x="72" y="836"/>
                </a:lnTo>
                <a:lnTo>
                  <a:pt x="72" y="371"/>
                </a:lnTo>
                <a:lnTo>
                  <a:pt x="179" y="371"/>
                </a:lnTo>
                <a:lnTo>
                  <a:pt x="179" y="299"/>
                </a:lnTo>
                <a:lnTo>
                  <a:pt x="0" y="299"/>
                </a:lnTo>
                <a:lnTo>
                  <a:pt x="0" y="83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ru-RU" sz="2400" dirty="0"/>
          </a:p>
        </p:txBody>
      </p:sp>
      <p:graphicFrame>
        <p:nvGraphicFramePr>
          <p:cNvPr id="7" name="Объект 6" hidden="1">
            <a:extLst>
              <a:ext uri="{FF2B5EF4-FFF2-40B4-BE49-F238E27FC236}">
                <a16:creationId xmlns:a16="http://schemas.microsoft.com/office/drawing/2014/main" id="{F28B5AF9-254C-449F-805A-200563AB240C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9" y="1589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5" imgW="359" imgH="360" progId="TCLayout.ActiveDocument.1">
                  <p:embed/>
                </p:oleObj>
              </mc:Choice>
              <mc:Fallback>
                <p:oleObj name="Слайд think-cell" r:id="rId5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Прямоугольник 4" hidden="1">
            <a:extLst>
              <a:ext uri="{FF2B5EF4-FFF2-40B4-BE49-F238E27FC236}">
                <a16:creationId xmlns:a16="http://schemas.microsoft.com/office/drawing/2014/main" id="{D7EC1761-6312-4AB4-8DAC-F08C2EC72D30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1" y="1"/>
            <a:ext cx="158751" cy="1587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/>
            <a:endParaRPr lang="ru-RU" sz="5467" dirty="0">
              <a:latin typeface="Open Sans Light" panose="020B0306030504020204" pitchFamily="34" charset="0"/>
              <a:ea typeface="Open Sans Light" panose="020B0306030504020204" pitchFamily="34" charset="0"/>
              <a:cs typeface="Open Sans Light" panose="020B0306030504020204" pitchFamily="34" charset="0"/>
              <a:sym typeface="Open Sans Light" panose="020B0306030504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6184" y="4294414"/>
            <a:ext cx="9603450" cy="1163395"/>
          </a:xfrm>
        </p:spPr>
        <p:txBody>
          <a:bodyPr vert="horz" wrap="square" lIns="0" tIns="0" rIns="0" bIns="0" rtlCol="0">
            <a:spAutoFit/>
          </a:bodyPr>
          <a:lstStyle/>
          <a:p>
            <a:pPr algn="l">
              <a:spcBef>
                <a:spcPts val="0"/>
              </a:spcBef>
            </a:pPr>
            <a:r>
              <a:rPr lang="ru-RU" sz="28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Новые направления в развитии</a:t>
            </a:r>
          </a:p>
          <a:p>
            <a:pPr algn="l">
              <a:spcBef>
                <a:spcPts val="0"/>
              </a:spcBef>
            </a:pPr>
            <a:r>
              <a:rPr lang="ru-RU" sz="28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биологии, и как помочь детям </a:t>
            </a:r>
          </a:p>
          <a:p>
            <a:pPr algn="l">
              <a:spcBef>
                <a:spcPts val="0"/>
              </a:spcBef>
            </a:pPr>
            <a:r>
              <a:rPr lang="ru-RU" sz="2800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выбрать востребованную профессию</a:t>
            </a:r>
          </a:p>
        </p:txBody>
      </p:sp>
      <p:sp>
        <p:nvSpPr>
          <p:cNvPr id="8" name="AutoShape 4"/>
          <p:cNvSpPr>
            <a:spLocks noChangeAspect="1" noChangeArrowheads="1" noTextEdit="1"/>
          </p:cNvSpPr>
          <p:nvPr/>
        </p:nvSpPr>
        <p:spPr bwMode="auto">
          <a:xfrm>
            <a:off x="10099577" y="300998"/>
            <a:ext cx="1500931" cy="518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86184" y="6405331"/>
            <a:ext cx="11819633" cy="2871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Все права защищены. Никакая часть презентации не может быть воспроизведена в какой бы то ни было форме и какими бы то ни было средствами, включая размещение в Интернете и в корпоративных сетях, а также запись в память ЭВМ,  для частного или публичного использования, без письменного разрешения владельца авторских прав. © АО «Издательство «Просвещение», 20</a:t>
            </a:r>
            <a:r>
              <a:rPr lang="en-US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20</a:t>
            </a:r>
            <a:r>
              <a:rPr lang="ru-RU" sz="933" dirty="0">
                <a:solidFill>
                  <a:schemeClr val="bg1">
                    <a:lumMod val="50000"/>
                  </a:schemeClr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г.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9254339" y="1860330"/>
            <a:ext cx="1023938" cy="336550"/>
            <a:chOff x="8812213" y="4892675"/>
            <a:chExt cx="1023938" cy="336550"/>
          </a:xfrm>
        </p:grpSpPr>
        <p:sp>
          <p:nvSpPr>
            <p:cNvPr id="15" name="Freeform 13"/>
            <p:cNvSpPr>
              <a:spLocks noEditPoints="1"/>
            </p:cNvSpPr>
            <p:nvPr/>
          </p:nvSpPr>
          <p:spPr bwMode="auto">
            <a:xfrm>
              <a:off x="8812213" y="4892675"/>
              <a:ext cx="215900" cy="331788"/>
            </a:xfrm>
            <a:custGeom>
              <a:avLst/>
              <a:gdLst>
                <a:gd name="T0" fmla="*/ 137 w 592"/>
                <a:gd name="T1" fmla="*/ 34 h 904"/>
                <a:gd name="T2" fmla="*/ 126 w 592"/>
                <a:gd name="T3" fmla="*/ 55 h 904"/>
                <a:gd name="T4" fmla="*/ 133 w 592"/>
                <a:gd name="T5" fmla="*/ 81 h 904"/>
                <a:gd name="T6" fmla="*/ 146 w 592"/>
                <a:gd name="T7" fmla="*/ 112 h 904"/>
                <a:gd name="T8" fmla="*/ 138 w 592"/>
                <a:gd name="T9" fmla="*/ 135 h 904"/>
                <a:gd name="T10" fmla="*/ 57 w 592"/>
                <a:gd name="T11" fmla="*/ 176 h 904"/>
                <a:gd name="T12" fmla="*/ 42 w 592"/>
                <a:gd name="T13" fmla="*/ 191 h 904"/>
                <a:gd name="T14" fmla="*/ 23 w 592"/>
                <a:gd name="T15" fmla="*/ 240 h 904"/>
                <a:gd name="T16" fmla="*/ 6 w 592"/>
                <a:gd name="T17" fmla="*/ 292 h 904"/>
                <a:gd name="T18" fmla="*/ 7 w 592"/>
                <a:gd name="T19" fmla="*/ 326 h 904"/>
                <a:gd name="T20" fmla="*/ 21 w 592"/>
                <a:gd name="T21" fmla="*/ 371 h 904"/>
                <a:gd name="T22" fmla="*/ 14 w 592"/>
                <a:gd name="T23" fmla="*/ 421 h 904"/>
                <a:gd name="T24" fmla="*/ 175 w 592"/>
                <a:gd name="T25" fmla="*/ 620 h 904"/>
                <a:gd name="T26" fmla="*/ 208 w 592"/>
                <a:gd name="T27" fmla="*/ 661 h 904"/>
                <a:gd name="T28" fmla="*/ 70 w 592"/>
                <a:gd name="T29" fmla="*/ 666 h 904"/>
                <a:gd name="T30" fmla="*/ 86 w 592"/>
                <a:gd name="T31" fmla="*/ 709 h 904"/>
                <a:gd name="T32" fmla="*/ 14 w 592"/>
                <a:gd name="T33" fmla="*/ 768 h 904"/>
                <a:gd name="T34" fmla="*/ 205 w 592"/>
                <a:gd name="T35" fmla="*/ 745 h 904"/>
                <a:gd name="T36" fmla="*/ 275 w 592"/>
                <a:gd name="T37" fmla="*/ 787 h 904"/>
                <a:gd name="T38" fmla="*/ 275 w 592"/>
                <a:gd name="T39" fmla="*/ 756 h 904"/>
                <a:gd name="T40" fmla="*/ 288 w 592"/>
                <a:gd name="T41" fmla="*/ 764 h 904"/>
                <a:gd name="T42" fmla="*/ 295 w 592"/>
                <a:gd name="T43" fmla="*/ 803 h 904"/>
                <a:gd name="T44" fmla="*/ 287 w 592"/>
                <a:gd name="T45" fmla="*/ 846 h 904"/>
                <a:gd name="T46" fmla="*/ 316 w 592"/>
                <a:gd name="T47" fmla="*/ 867 h 904"/>
                <a:gd name="T48" fmla="*/ 334 w 592"/>
                <a:gd name="T49" fmla="*/ 892 h 904"/>
                <a:gd name="T50" fmla="*/ 389 w 592"/>
                <a:gd name="T51" fmla="*/ 898 h 904"/>
                <a:gd name="T52" fmla="*/ 375 w 592"/>
                <a:gd name="T53" fmla="*/ 852 h 904"/>
                <a:gd name="T54" fmla="*/ 340 w 592"/>
                <a:gd name="T55" fmla="*/ 764 h 904"/>
                <a:gd name="T56" fmla="*/ 352 w 592"/>
                <a:gd name="T57" fmla="*/ 756 h 904"/>
                <a:gd name="T58" fmla="*/ 436 w 592"/>
                <a:gd name="T59" fmla="*/ 745 h 904"/>
                <a:gd name="T60" fmla="*/ 352 w 592"/>
                <a:gd name="T61" fmla="*/ 702 h 904"/>
                <a:gd name="T62" fmla="*/ 400 w 592"/>
                <a:gd name="T63" fmla="*/ 655 h 904"/>
                <a:gd name="T64" fmla="*/ 425 w 592"/>
                <a:gd name="T65" fmla="*/ 657 h 904"/>
                <a:gd name="T66" fmla="*/ 448 w 592"/>
                <a:gd name="T67" fmla="*/ 734 h 904"/>
                <a:gd name="T68" fmla="*/ 459 w 592"/>
                <a:gd name="T69" fmla="*/ 759 h 904"/>
                <a:gd name="T70" fmla="*/ 494 w 592"/>
                <a:gd name="T71" fmla="*/ 759 h 904"/>
                <a:gd name="T72" fmla="*/ 581 w 592"/>
                <a:gd name="T73" fmla="*/ 741 h 904"/>
                <a:gd name="T74" fmla="*/ 591 w 592"/>
                <a:gd name="T75" fmla="*/ 730 h 904"/>
                <a:gd name="T76" fmla="*/ 548 w 592"/>
                <a:gd name="T77" fmla="*/ 707 h 904"/>
                <a:gd name="T78" fmla="*/ 452 w 592"/>
                <a:gd name="T79" fmla="*/ 623 h 904"/>
                <a:gd name="T80" fmla="*/ 466 w 592"/>
                <a:gd name="T81" fmla="*/ 585 h 904"/>
                <a:gd name="T82" fmla="*/ 387 w 592"/>
                <a:gd name="T83" fmla="*/ 415 h 904"/>
                <a:gd name="T84" fmla="*/ 370 w 592"/>
                <a:gd name="T85" fmla="*/ 380 h 904"/>
                <a:gd name="T86" fmla="*/ 377 w 592"/>
                <a:gd name="T87" fmla="*/ 358 h 904"/>
                <a:gd name="T88" fmla="*/ 356 w 592"/>
                <a:gd name="T89" fmla="*/ 310 h 904"/>
                <a:gd name="T90" fmla="*/ 325 w 592"/>
                <a:gd name="T91" fmla="*/ 254 h 904"/>
                <a:gd name="T92" fmla="*/ 291 w 592"/>
                <a:gd name="T93" fmla="*/ 186 h 904"/>
                <a:gd name="T94" fmla="*/ 277 w 592"/>
                <a:gd name="T95" fmla="*/ 176 h 904"/>
                <a:gd name="T96" fmla="*/ 211 w 592"/>
                <a:gd name="T97" fmla="*/ 153 h 904"/>
                <a:gd name="T98" fmla="*/ 218 w 592"/>
                <a:gd name="T99" fmla="*/ 140 h 904"/>
                <a:gd name="T100" fmla="*/ 232 w 592"/>
                <a:gd name="T101" fmla="*/ 109 h 904"/>
                <a:gd name="T102" fmla="*/ 239 w 592"/>
                <a:gd name="T103" fmla="*/ 95 h 904"/>
                <a:gd name="T104" fmla="*/ 235 w 592"/>
                <a:gd name="T105" fmla="*/ 74 h 904"/>
                <a:gd name="T106" fmla="*/ 244 w 592"/>
                <a:gd name="T107" fmla="*/ 46 h 904"/>
                <a:gd name="T108" fmla="*/ 234 w 592"/>
                <a:gd name="T109" fmla="*/ 18 h 904"/>
                <a:gd name="T110" fmla="*/ 218 w 592"/>
                <a:gd name="T111" fmla="*/ 11 h 904"/>
                <a:gd name="T112" fmla="*/ 202 w 592"/>
                <a:gd name="T113" fmla="*/ 0 h 904"/>
                <a:gd name="T114" fmla="*/ 163 w 592"/>
                <a:gd name="T115" fmla="*/ 11 h 904"/>
                <a:gd name="T116" fmla="*/ 258 w 592"/>
                <a:gd name="T117" fmla="*/ 620 h 904"/>
                <a:gd name="T118" fmla="*/ 237 w 592"/>
                <a:gd name="T119" fmla="*/ 678 h 904"/>
                <a:gd name="T120" fmla="*/ 227 w 592"/>
                <a:gd name="T121" fmla="*/ 645 h 904"/>
                <a:gd name="T122" fmla="*/ 231 w 592"/>
                <a:gd name="T123" fmla="*/ 90 h 9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592" h="904">
                  <a:moveTo>
                    <a:pt x="163" y="11"/>
                  </a:moveTo>
                  <a:cubicBezTo>
                    <a:pt x="161" y="13"/>
                    <a:pt x="157" y="13"/>
                    <a:pt x="155" y="15"/>
                  </a:cubicBezTo>
                  <a:cubicBezTo>
                    <a:pt x="149" y="21"/>
                    <a:pt x="142" y="27"/>
                    <a:pt x="137" y="34"/>
                  </a:cubicBezTo>
                  <a:cubicBezTo>
                    <a:pt x="137" y="34"/>
                    <a:pt x="132" y="39"/>
                    <a:pt x="133" y="39"/>
                  </a:cubicBezTo>
                  <a:cubicBezTo>
                    <a:pt x="128" y="39"/>
                    <a:pt x="129" y="47"/>
                    <a:pt x="128" y="50"/>
                  </a:cubicBezTo>
                  <a:cubicBezTo>
                    <a:pt x="127" y="52"/>
                    <a:pt x="126" y="53"/>
                    <a:pt x="126" y="55"/>
                  </a:cubicBezTo>
                  <a:cubicBezTo>
                    <a:pt x="126" y="57"/>
                    <a:pt x="126" y="60"/>
                    <a:pt x="127" y="62"/>
                  </a:cubicBezTo>
                  <a:cubicBezTo>
                    <a:pt x="127" y="65"/>
                    <a:pt x="127" y="69"/>
                    <a:pt x="128" y="72"/>
                  </a:cubicBezTo>
                  <a:cubicBezTo>
                    <a:pt x="130" y="75"/>
                    <a:pt x="132" y="78"/>
                    <a:pt x="133" y="81"/>
                  </a:cubicBezTo>
                  <a:cubicBezTo>
                    <a:pt x="133" y="84"/>
                    <a:pt x="133" y="88"/>
                    <a:pt x="133" y="92"/>
                  </a:cubicBezTo>
                  <a:cubicBezTo>
                    <a:pt x="134" y="94"/>
                    <a:pt x="134" y="96"/>
                    <a:pt x="135" y="97"/>
                  </a:cubicBezTo>
                  <a:cubicBezTo>
                    <a:pt x="138" y="103"/>
                    <a:pt x="148" y="105"/>
                    <a:pt x="146" y="112"/>
                  </a:cubicBezTo>
                  <a:cubicBezTo>
                    <a:pt x="145" y="118"/>
                    <a:pt x="148" y="125"/>
                    <a:pt x="145" y="130"/>
                  </a:cubicBezTo>
                  <a:cubicBezTo>
                    <a:pt x="144" y="131"/>
                    <a:pt x="143" y="132"/>
                    <a:pt x="142" y="133"/>
                  </a:cubicBezTo>
                  <a:cubicBezTo>
                    <a:pt x="140" y="134"/>
                    <a:pt x="139" y="134"/>
                    <a:pt x="138" y="135"/>
                  </a:cubicBezTo>
                  <a:cubicBezTo>
                    <a:pt x="135" y="138"/>
                    <a:pt x="129" y="149"/>
                    <a:pt x="128" y="153"/>
                  </a:cubicBezTo>
                  <a:cubicBezTo>
                    <a:pt x="126" y="157"/>
                    <a:pt x="125" y="161"/>
                    <a:pt x="121" y="162"/>
                  </a:cubicBezTo>
                  <a:cubicBezTo>
                    <a:pt x="101" y="168"/>
                    <a:pt x="78" y="171"/>
                    <a:pt x="57" y="176"/>
                  </a:cubicBezTo>
                  <a:cubicBezTo>
                    <a:pt x="54" y="177"/>
                    <a:pt x="52" y="179"/>
                    <a:pt x="49" y="181"/>
                  </a:cubicBezTo>
                  <a:cubicBezTo>
                    <a:pt x="47" y="183"/>
                    <a:pt x="45" y="185"/>
                    <a:pt x="43" y="188"/>
                  </a:cubicBezTo>
                  <a:cubicBezTo>
                    <a:pt x="43" y="188"/>
                    <a:pt x="42" y="191"/>
                    <a:pt x="42" y="191"/>
                  </a:cubicBezTo>
                  <a:lnTo>
                    <a:pt x="24" y="192"/>
                  </a:lnTo>
                  <a:lnTo>
                    <a:pt x="27" y="224"/>
                  </a:lnTo>
                  <a:cubicBezTo>
                    <a:pt x="24" y="230"/>
                    <a:pt x="24" y="235"/>
                    <a:pt x="23" y="240"/>
                  </a:cubicBezTo>
                  <a:cubicBezTo>
                    <a:pt x="21" y="248"/>
                    <a:pt x="19" y="256"/>
                    <a:pt x="18" y="264"/>
                  </a:cubicBezTo>
                  <a:cubicBezTo>
                    <a:pt x="16" y="272"/>
                    <a:pt x="16" y="280"/>
                    <a:pt x="11" y="287"/>
                  </a:cubicBezTo>
                  <a:cubicBezTo>
                    <a:pt x="10" y="289"/>
                    <a:pt x="7" y="290"/>
                    <a:pt x="6" y="292"/>
                  </a:cubicBezTo>
                  <a:cubicBezTo>
                    <a:pt x="6" y="295"/>
                    <a:pt x="4" y="298"/>
                    <a:pt x="6" y="302"/>
                  </a:cubicBezTo>
                  <a:cubicBezTo>
                    <a:pt x="7" y="305"/>
                    <a:pt x="10" y="307"/>
                    <a:pt x="11" y="310"/>
                  </a:cubicBezTo>
                  <a:cubicBezTo>
                    <a:pt x="11" y="315"/>
                    <a:pt x="8" y="321"/>
                    <a:pt x="7" y="326"/>
                  </a:cubicBezTo>
                  <a:cubicBezTo>
                    <a:pt x="3" y="339"/>
                    <a:pt x="0" y="357"/>
                    <a:pt x="17" y="363"/>
                  </a:cubicBezTo>
                  <a:cubicBezTo>
                    <a:pt x="20" y="364"/>
                    <a:pt x="23" y="366"/>
                    <a:pt x="22" y="369"/>
                  </a:cubicBezTo>
                  <a:cubicBezTo>
                    <a:pt x="22" y="370"/>
                    <a:pt x="21" y="371"/>
                    <a:pt x="21" y="371"/>
                  </a:cubicBezTo>
                  <a:cubicBezTo>
                    <a:pt x="20" y="377"/>
                    <a:pt x="24" y="384"/>
                    <a:pt x="24" y="384"/>
                  </a:cubicBezTo>
                  <a:lnTo>
                    <a:pt x="13" y="388"/>
                  </a:lnTo>
                  <a:lnTo>
                    <a:pt x="14" y="421"/>
                  </a:lnTo>
                  <a:lnTo>
                    <a:pt x="33" y="421"/>
                  </a:lnTo>
                  <a:cubicBezTo>
                    <a:pt x="37" y="428"/>
                    <a:pt x="56" y="616"/>
                    <a:pt x="61" y="622"/>
                  </a:cubicBezTo>
                  <a:cubicBezTo>
                    <a:pt x="99" y="621"/>
                    <a:pt x="175" y="620"/>
                    <a:pt x="175" y="620"/>
                  </a:cubicBezTo>
                  <a:cubicBezTo>
                    <a:pt x="175" y="620"/>
                    <a:pt x="182" y="642"/>
                    <a:pt x="184" y="644"/>
                  </a:cubicBezTo>
                  <a:lnTo>
                    <a:pt x="209" y="645"/>
                  </a:lnTo>
                  <a:lnTo>
                    <a:pt x="208" y="661"/>
                  </a:lnTo>
                  <a:lnTo>
                    <a:pt x="200" y="661"/>
                  </a:lnTo>
                  <a:cubicBezTo>
                    <a:pt x="200" y="661"/>
                    <a:pt x="199" y="678"/>
                    <a:pt x="197" y="680"/>
                  </a:cubicBezTo>
                  <a:cubicBezTo>
                    <a:pt x="197" y="681"/>
                    <a:pt x="70" y="666"/>
                    <a:pt x="70" y="666"/>
                  </a:cubicBezTo>
                  <a:cubicBezTo>
                    <a:pt x="65" y="665"/>
                    <a:pt x="52" y="677"/>
                    <a:pt x="47" y="679"/>
                  </a:cubicBezTo>
                  <a:lnTo>
                    <a:pt x="47" y="699"/>
                  </a:lnTo>
                  <a:lnTo>
                    <a:pt x="86" y="709"/>
                  </a:lnTo>
                  <a:cubicBezTo>
                    <a:pt x="86" y="709"/>
                    <a:pt x="14" y="730"/>
                    <a:pt x="0" y="734"/>
                  </a:cubicBezTo>
                  <a:lnTo>
                    <a:pt x="0" y="761"/>
                  </a:lnTo>
                  <a:lnTo>
                    <a:pt x="14" y="768"/>
                  </a:lnTo>
                  <a:lnTo>
                    <a:pt x="196" y="743"/>
                  </a:lnTo>
                  <a:cubicBezTo>
                    <a:pt x="196" y="743"/>
                    <a:pt x="198" y="742"/>
                    <a:pt x="199" y="742"/>
                  </a:cubicBezTo>
                  <a:cubicBezTo>
                    <a:pt x="202" y="742"/>
                    <a:pt x="205" y="745"/>
                    <a:pt x="205" y="745"/>
                  </a:cubicBezTo>
                  <a:lnTo>
                    <a:pt x="246" y="808"/>
                  </a:lnTo>
                  <a:lnTo>
                    <a:pt x="273" y="807"/>
                  </a:lnTo>
                  <a:cubicBezTo>
                    <a:pt x="273" y="807"/>
                    <a:pt x="276" y="793"/>
                    <a:pt x="275" y="787"/>
                  </a:cubicBezTo>
                  <a:cubicBezTo>
                    <a:pt x="270" y="772"/>
                    <a:pt x="255" y="740"/>
                    <a:pt x="255" y="740"/>
                  </a:cubicBezTo>
                  <a:lnTo>
                    <a:pt x="273" y="741"/>
                  </a:lnTo>
                  <a:lnTo>
                    <a:pt x="275" y="756"/>
                  </a:lnTo>
                  <a:cubicBezTo>
                    <a:pt x="275" y="756"/>
                    <a:pt x="279" y="760"/>
                    <a:pt x="281" y="760"/>
                  </a:cubicBezTo>
                  <a:cubicBezTo>
                    <a:pt x="281" y="761"/>
                    <a:pt x="284" y="762"/>
                    <a:pt x="284" y="762"/>
                  </a:cubicBezTo>
                  <a:cubicBezTo>
                    <a:pt x="284" y="762"/>
                    <a:pt x="288" y="763"/>
                    <a:pt x="288" y="764"/>
                  </a:cubicBezTo>
                  <a:cubicBezTo>
                    <a:pt x="291" y="764"/>
                    <a:pt x="293" y="766"/>
                    <a:pt x="293" y="766"/>
                  </a:cubicBezTo>
                  <a:cubicBezTo>
                    <a:pt x="293" y="766"/>
                    <a:pt x="294" y="781"/>
                    <a:pt x="294" y="785"/>
                  </a:cubicBezTo>
                  <a:cubicBezTo>
                    <a:pt x="295" y="791"/>
                    <a:pt x="296" y="797"/>
                    <a:pt x="295" y="803"/>
                  </a:cubicBezTo>
                  <a:cubicBezTo>
                    <a:pt x="293" y="808"/>
                    <a:pt x="289" y="812"/>
                    <a:pt x="288" y="818"/>
                  </a:cubicBezTo>
                  <a:cubicBezTo>
                    <a:pt x="287" y="822"/>
                    <a:pt x="287" y="826"/>
                    <a:pt x="287" y="831"/>
                  </a:cubicBezTo>
                  <a:cubicBezTo>
                    <a:pt x="287" y="836"/>
                    <a:pt x="286" y="841"/>
                    <a:pt x="287" y="846"/>
                  </a:cubicBezTo>
                  <a:cubicBezTo>
                    <a:pt x="287" y="851"/>
                    <a:pt x="288" y="856"/>
                    <a:pt x="290" y="860"/>
                  </a:cubicBezTo>
                  <a:cubicBezTo>
                    <a:pt x="292" y="863"/>
                    <a:pt x="293" y="865"/>
                    <a:pt x="295" y="866"/>
                  </a:cubicBezTo>
                  <a:cubicBezTo>
                    <a:pt x="297" y="867"/>
                    <a:pt x="311" y="871"/>
                    <a:pt x="316" y="867"/>
                  </a:cubicBezTo>
                  <a:cubicBezTo>
                    <a:pt x="318" y="866"/>
                    <a:pt x="318" y="870"/>
                    <a:pt x="319" y="870"/>
                  </a:cubicBezTo>
                  <a:cubicBezTo>
                    <a:pt x="321" y="872"/>
                    <a:pt x="323" y="877"/>
                    <a:pt x="325" y="880"/>
                  </a:cubicBezTo>
                  <a:cubicBezTo>
                    <a:pt x="328" y="884"/>
                    <a:pt x="331" y="888"/>
                    <a:pt x="334" y="892"/>
                  </a:cubicBezTo>
                  <a:cubicBezTo>
                    <a:pt x="337" y="895"/>
                    <a:pt x="341" y="896"/>
                    <a:pt x="344" y="898"/>
                  </a:cubicBezTo>
                  <a:cubicBezTo>
                    <a:pt x="354" y="904"/>
                    <a:pt x="368" y="901"/>
                    <a:pt x="379" y="901"/>
                  </a:cubicBezTo>
                  <a:cubicBezTo>
                    <a:pt x="383" y="901"/>
                    <a:pt x="385" y="899"/>
                    <a:pt x="389" y="898"/>
                  </a:cubicBezTo>
                  <a:cubicBezTo>
                    <a:pt x="391" y="895"/>
                    <a:pt x="393" y="894"/>
                    <a:pt x="394" y="890"/>
                  </a:cubicBezTo>
                  <a:cubicBezTo>
                    <a:pt x="395" y="881"/>
                    <a:pt x="391" y="871"/>
                    <a:pt x="386" y="864"/>
                  </a:cubicBezTo>
                  <a:cubicBezTo>
                    <a:pt x="383" y="859"/>
                    <a:pt x="378" y="857"/>
                    <a:pt x="375" y="852"/>
                  </a:cubicBezTo>
                  <a:cubicBezTo>
                    <a:pt x="368" y="843"/>
                    <a:pt x="362" y="833"/>
                    <a:pt x="354" y="823"/>
                  </a:cubicBezTo>
                  <a:cubicBezTo>
                    <a:pt x="342" y="808"/>
                    <a:pt x="338" y="797"/>
                    <a:pt x="339" y="777"/>
                  </a:cubicBezTo>
                  <a:cubicBezTo>
                    <a:pt x="339" y="775"/>
                    <a:pt x="338" y="766"/>
                    <a:pt x="340" y="764"/>
                  </a:cubicBezTo>
                  <a:cubicBezTo>
                    <a:pt x="342" y="762"/>
                    <a:pt x="345" y="761"/>
                    <a:pt x="348" y="760"/>
                  </a:cubicBezTo>
                  <a:cubicBezTo>
                    <a:pt x="349" y="760"/>
                    <a:pt x="350" y="759"/>
                    <a:pt x="350" y="758"/>
                  </a:cubicBezTo>
                  <a:cubicBezTo>
                    <a:pt x="350" y="759"/>
                    <a:pt x="352" y="756"/>
                    <a:pt x="352" y="756"/>
                  </a:cubicBezTo>
                  <a:cubicBezTo>
                    <a:pt x="352" y="752"/>
                    <a:pt x="352" y="747"/>
                    <a:pt x="352" y="743"/>
                  </a:cubicBezTo>
                  <a:lnTo>
                    <a:pt x="422" y="751"/>
                  </a:lnTo>
                  <a:cubicBezTo>
                    <a:pt x="422" y="751"/>
                    <a:pt x="435" y="745"/>
                    <a:pt x="436" y="745"/>
                  </a:cubicBezTo>
                  <a:lnTo>
                    <a:pt x="436" y="724"/>
                  </a:lnTo>
                  <a:cubicBezTo>
                    <a:pt x="435" y="724"/>
                    <a:pt x="435" y="721"/>
                    <a:pt x="433" y="722"/>
                  </a:cubicBezTo>
                  <a:cubicBezTo>
                    <a:pt x="432" y="722"/>
                    <a:pt x="353" y="703"/>
                    <a:pt x="352" y="702"/>
                  </a:cubicBezTo>
                  <a:cubicBezTo>
                    <a:pt x="352" y="702"/>
                    <a:pt x="355" y="630"/>
                    <a:pt x="355" y="617"/>
                  </a:cubicBezTo>
                  <a:cubicBezTo>
                    <a:pt x="362" y="619"/>
                    <a:pt x="375" y="613"/>
                    <a:pt x="376" y="622"/>
                  </a:cubicBezTo>
                  <a:cubicBezTo>
                    <a:pt x="377" y="626"/>
                    <a:pt x="397" y="652"/>
                    <a:pt x="400" y="655"/>
                  </a:cubicBezTo>
                  <a:cubicBezTo>
                    <a:pt x="401" y="655"/>
                    <a:pt x="414" y="650"/>
                    <a:pt x="419" y="648"/>
                  </a:cubicBezTo>
                  <a:lnTo>
                    <a:pt x="421" y="650"/>
                  </a:lnTo>
                  <a:cubicBezTo>
                    <a:pt x="422" y="651"/>
                    <a:pt x="424" y="656"/>
                    <a:pt x="425" y="657"/>
                  </a:cubicBezTo>
                  <a:cubicBezTo>
                    <a:pt x="430" y="664"/>
                    <a:pt x="435" y="671"/>
                    <a:pt x="437" y="680"/>
                  </a:cubicBezTo>
                  <a:cubicBezTo>
                    <a:pt x="438" y="684"/>
                    <a:pt x="442" y="687"/>
                    <a:pt x="444" y="691"/>
                  </a:cubicBezTo>
                  <a:cubicBezTo>
                    <a:pt x="450" y="703"/>
                    <a:pt x="445" y="722"/>
                    <a:pt x="448" y="734"/>
                  </a:cubicBezTo>
                  <a:cubicBezTo>
                    <a:pt x="449" y="740"/>
                    <a:pt x="451" y="745"/>
                    <a:pt x="453" y="751"/>
                  </a:cubicBezTo>
                  <a:cubicBezTo>
                    <a:pt x="454" y="752"/>
                    <a:pt x="454" y="754"/>
                    <a:pt x="454" y="755"/>
                  </a:cubicBezTo>
                  <a:cubicBezTo>
                    <a:pt x="455" y="756"/>
                    <a:pt x="458" y="757"/>
                    <a:pt x="459" y="759"/>
                  </a:cubicBezTo>
                  <a:cubicBezTo>
                    <a:pt x="463" y="764"/>
                    <a:pt x="468" y="764"/>
                    <a:pt x="474" y="765"/>
                  </a:cubicBezTo>
                  <a:cubicBezTo>
                    <a:pt x="477" y="767"/>
                    <a:pt x="481" y="768"/>
                    <a:pt x="484" y="767"/>
                  </a:cubicBezTo>
                  <a:cubicBezTo>
                    <a:pt x="485" y="766"/>
                    <a:pt x="493" y="759"/>
                    <a:pt x="494" y="759"/>
                  </a:cubicBezTo>
                  <a:cubicBezTo>
                    <a:pt x="494" y="759"/>
                    <a:pt x="506" y="763"/>
                    <a:pt x="508" y="764"/>
                  </a:cubicBezTo>
                  <a:cubicBezTo>
                    <a:pt x="511" y="764"/>
                    <a:pt x="515" y="765"/>
                    <a:pt x="519" y="765"/>
                  </a:cubicBezTo>
                  <a:cubicBezTo>
                    <a:pt x="543" y="766"/>
                    <a:pt x="562" y="754"/>
                    <a:pt x="581" y="741"/>
                  </a:cubicBezTo>
                  <a:cubicBezTo>
                    <a:pt x="583" y="739"/>
                    <a:pt x="585" y="738"/>
                    <a:pt x="587" y="736"/>
                  </a:cubicBezTo>
                  <a:cubicBezTo>
                    <a:pt x="587" y="735"/>
                    <a:pt x="588" y="734"/>
                    <a:pt x="589" y="733"/>
                  </a:cubicBezTo>
                  <a:cubicBezTo>
                    <a:pt x="589" y="732"/>
                    <a:pt x="591" y="731"/>
                    <a:pt x="591" y="730"/>
                  </a:cubicBezTo>
                  <a:cubicBezTo>
                    <a:pt x="592" y="727"/>
                    <a:pt x="592" y="725"/>
                    <a:pt x="590" y="723"/>
                  </a:cubicBezTo>
                  <a:cubicBezTo>
                    <a:pt x="589" y="721"/>
                    <a:pt x="587" y="717"/>
                    <a:pt x="585" y="716"/>
                  </a:cubicBezTo>
                  <a:cubicBezTo>
                    <a:pt x="577" y="709"/>
                    <a:pt x="558" y="711"/>
                    <a:pt x="548" y="707"/>
                  </a:cubicBezTo>
                  <a:cubicBezTo>
                    <a:pt x="536" y="704"/>
                    <a:pt x="525" y="698"/>
                    <a:pt x="515" y="691"/>
                  </a:cubicBezTo>
                  <a:cubicBezTo>
                    <a:pt x="495" y="677"/>
                    <a:pt x="479" y="657"/>
                    <a:pt x="464" y="639"/>
                  </a:cubicBezTo>
                  <a:cubicBezTo>
                    <a:pt x="460" y="634"/>
                    <a:pt x="455" y="629"/>
                    <a:pt x="452" y="623"/>
                  </a:cubicBezTo>
                  <a:cubicBezTo>
                    <a:pt x="450" y="620"/>
                    <a:pt x="450" y="617"/>
                    <a:pt x="450" y="617"/>
                  </a:cubicBezTo>
                  <a:cubicBezTo>
                    <a:pt x="450" y="617"/>
                    <a:pt x="455" y="609"/>
                    <a:pt x="458" y="603"/>
                  </a:cubicBezTo>
                  <a:cubicBezTo>
                    <a:pt x="461" y="597"/>
                    <a:pt x="464" y="591"/>
                    <a:pt x="466" y="585"/>
                  </a:cubicBezTo>
                  <a:cubicBezTo>
                    <a:pt x="466" y="584"/>
                    <a:pt x="468" y="575"/>
                    <a:pt x="469" y="575"/>
                  </a:cubicBezTo>
                  <a:cubicBezTo>
                    <a:pt x="468" y="574"/>
                    <a:pt x="382" y="468"/>
                    <a:pt x="382" y="468"/>
                  </a:cubicBezTo>
                  <a:cubicBezTo>
                    <a:pt x="382" y="468"/>
                    <a:pt x="386" y="416"/>
                    <a:pt x="387" y="415"/>
                  </a:cubicBezTo>
                  <a:cubicBezTo>
                    <a:pt x="398" y="415"/>
                    <a:pt x="420" y="414"/>
                    <a:pt x="421" y="413"/>
                  </a:cubicBezTo>
                  <a:cubicBezTo>
                    <a:pt x="421" y="413"/>
                    <a:pt x="420" y="383"/>
                    <a:pt x="419" y="380"/>
                  </a:cubicBezTo>
                  <a:lnTo>
                    <a:pt x="370" y="380"/>
                  </a:lnTo>
                  <a:cubicBezTo>
                    <a:pt x="372" y="377"/>
                    <a:pt x="372" y="374"/>
                    <a:pt x="373" y="371"/>
                  </a:cubicBezTo>
                  <a:cubicBezTo>
                    <a:pt x="375" y="369"/>
                    <a:pt x="377" y="366"/>
                    <a:pt x="378" y="363"/>
                  </a:cubicBezTo>
                  <a:cubicBezTo>
                    <a:pt x="378" y="362"/>
                    <a:pt x="377" y="359"/>
                    <a:pt x="377" y="358"/>
                  </a:cubicBezTo>
                  <a:cubicBezTo>
                    <a:pt x="377" y="347"/>
                    <a:pt x="373" y="338"/>
                    <a:pt x="370" y="327"/>
                  </a:cubicBezTo>
                  <a:cubicBezTo>
                    <a:pt x="369" y="323"/>
                    <a:pt x="365" y="317"/>
                    <a:pt x="362" y="315"/>
                  </a:cubicBezTo>
                  <a:cubicBezTo>
                    <a:pt x="360" y="313"/>
                    <a:pt x="357" y="312"/>
                    <a:pt x="356" y="310"/>
                  </a:cubicBezTo>
                  <a:cubicBezTo>
                    <a:pt x="351" y="302"/>
                    <a:pt x="350" y="292"/>
                    <a:pt x="346" y="284"/>
                  </a:cubicBezTo>
                  <a:cubicBezTo>
                    <a:pt x="342" y="276"/>
                    <a:pt x="336" y="268"/>
                    <a:pt x="330" y="262"/>
                  </a:cubicBezTo>
                  <a:cubicBezTo>
                    <a:pt x="328" y="260"/>
                    <a:pt x="327" y="256"/>
                    <a:pt x="325" y="254"/>
                  </a:cubicBezTo>
                  <a:cubicBezTo>
                    <a:pt x="323" y="251"/>
                    <a:pt x="321" y="247"/>
                    <a:pt x="321" y="247"/>
                  </a:cubicBezTo>
                  <a:cubicBezTo>
                    <a:pt x="321" y="247"/>
                    <a:pt x="325" y="186"/>
                    <a:pt x="323" y="186"/>
                  </a:cubicBezTo>
                  <a:lnTo>
                    <a:pt x="291" y="186"/>
                  </a:lnTo>
                  <a:lnTo>
                    <a:pt x="286" y="181"/>
                  </a:lnTo>
                  <a:cubicBezTo>
                    <a:pt x="286" y="180"/>
                    <a:pt x="283" y="179"/>
                    <a:pt x="282" y="178"/>
                  </a:cubicBezTo>
                  <a:cubicBezTo>
                    <a:pt x="280" y="177"/>
                    <a:pt x="279" y="177"/>
                    <a:pt x="277" y="176"/>
                  </a:cubicBezTo>
                  <a:cubicBezTo>
                    <a:pt x="257" y="172"/>
                    <a:pt x="237" y="168"/>
                    <a:pt x="217" y="164"/>
                  </a:cubicBezTo>
                  <a:cubicBezTo>
                    <a:pt x="216" y="164"/>
                    <a:pt x="210" y="161"/>
                    <a:pt x="211" y="159"/>
                  </a:cubicBezTo>
                  <a:cubicBezTo>
                    <a:pt x="211" y="157"/>
                    <a:pt x="210" y="155"/>
                    <a:pt x="211" y="153"/>
                  </a:cubicBezTo>
                  <a:cubicBezTo>
                    <a:pt x="211" y="153"/>
                    <a:pt x="212" y="150"/>
                    <a:pt x="212" y="149"/>
                  </a:cubicBezTo>
                  <a:cubicBezTo>
                    <a:pt x="213" y="148"/>
                    <a:pt x="214" y="146"/>
                    <a:pt x="214" y="145"/>
                  </a:cubicBezTo>
                  <a:cubicBezTo>
                    <a:pt x="215" y="143"/>
                    <a:pt x="216" y="142"/>
                    <a:pt x="218" y="140"/>
                  </a:cubicBezTo>
                  <a:cubicBezTo>
                    <a:pt x="219" y="138"/>
                    <a:pt x="220" y="137"/>
                    <a:pt x="221" y="135"/>
                  </a:cubicBezTo>
                  <a:cubicBezTo>
                    <a:pt x="223" y="133"/>
                    <a:pt x="223" y="131"/>
                    <a:pt x="224" y="129"/>
                  </a:cubicBezTo>
                  <a:cubicBezTo>
                    <a:pt x="228" y="123"/>
                    <a:pt x="231" y="116"/>
                    <a:pt x="232" y="109"/>
                  </a:cubicBezTo>
                  <a:cubicBezTo>
                    <a:pt x="232" y="107"/>
                    <a:pt x="232" y="106"/>
                    <a:pt x="232" y="104"/>
                  </a:cubicBezTo>
                  <a:cubicBezTo>
                    <a:pt x="232" y="102"/>
                    <a:pt x="232" y="100"/>
                    <a:pt x="232" y="98"/>
                  </a:cubicBezTo>
                  <a:cubicBezTo>
                    <a:pt x="232" y="96"/>
                    <a:pt x="238" y="96"/>
                    <a:pt x="239" y="95"/>
                  </a:cubicBezTo>
                  <a:cubicBezTo>
                    <a:pt x="240" y="92"/>
                    <a:pt x="239" y="88"/>
                    <a:pt x="239" y="85"/>
                  </a:cubicBezTo>
                  <a:cubicBezTo>
                    <a:pt x="239" y="82"/>
                    <a:pt x="239" y="79"/>
                    <a:pt x="238" y="76"/>
                  </a:cubicBezTo>
                  <a:cubicBezTo>
                    <a:pt x="237" y="75"/>
                    <a:pt x="237" y="73"/>
                    <a:pt x="235" y="74"/>
                  </a:cubicBezTo>
                  <a:cubicBezTo>
                    <a:pt x="230" y="64"/>
                    <a:pt x="240" y="63"/>
                    <a:pt x="242" y="57"/>
                  </a:cubicBezTo>
                  <a:cubicBezTo>
                    <a:pt x="242" y="55"/>
                    <a:pt x="244" y="55"/>
                    <a:pt x="244" y="52"/>
                  </a:cubicBezTo>
                  <a:cubicBezTo>
                    <a:pt x="245" y="51"/>
                    <a:pt x="244" y="48"/>
                    <a:pt x="244" y="46"/>
                  </a:cubicBezTo>
                  <a:cubicBezTo>
                    <a:pt x="244" y="43"/>
                    <a:pt x="244" y="39"/>
                    <a:pt x="244" y="36"/>
                  </a:cubicBezTo>
                  <a:cubicBezTo>
                    <a:pt x="244" y="34"/>
                    <a:pt x="243" y="32"/>
                    <a:pt x="242" y="31"/>
                  </a:cubicBezTo>
                  <a:cubicBezTo>
                    <a:pt x="240" y="28"/>
                    <a:pt x="233" y="23"/>
                    <a:pt x="234" y="18"/>
                  </a:cubicBezTo>
                  <a:cubicBezTo>
                    <a:pt x="232" y="18"/>
                    <a:pt x="232" y="17"/>
                    <a:pt x="231" y="16"/>
                  </a:cubicBezTo>
                  <a:cubicBezTo>
                    <a:pt x="231" y="15"/>
                    <a:pt x="228" y="13"/>
                    <a:pt x="228" y="13"/>
                  </a:cubicBezTo>
                  <a:cubicBezTo>
                    <a:pt x="227" y="10"/>
                    <a:pt x="220" y="11"/>
                    <a:pt x="218" y="11"/>
                  </a:cubicBezTo>
                  <a:cubicBezTo>
                    <a:pt x="214" y="9"/>
                    <a:pt x="212" y="6"/>
                    <a:pt x="209" y="4"/>
                  </a:cubicBezTo>
                  <a:cubicBezTo>
                    <a:pt x="207" y="3"/>
                    <a:pt x="205" y="1"/>
                    <a:pt x="203" y="1"/>
                  </a:cubicBezTo>
                  <a:cubicBezTo>
                    <a:pt x="203" y="1"/>
                    <a:pt x="202" y="1"/>
                    <a:pt x="202" y="0"/>
                  </a:cubicBezTo>
                  <a:lnTo>
                    <a:pt x="183" y="0"/>
                  </a:lnTo>
                  <a:cubicBezTo>
                    <a:pt x="178" y="2"/>
                    <a:pt x="172" y="4"/>
                    <a:pt x="167" y="6"/>
                  </a:cubicBezTo>
                  <a:cubicBezTo>
                    <a:pt x="165" y="7"/>
                    <a:pt x="164" y="9"/>
                    <a:pt x="163" y="11"/>
                  </a:cubicBezTo>
                  <a:close/>
                  <a:moveTo>
                    <a:pt x="227" y="645"/>
                  </a:moveTo>
                  <a:cubicBezTo>
                    <a:pt x="233" y="645"/>
                    <a:pt x="253" y="645"/>
                    <a:pt x="253" y="645"/>
                  </a:cubicBezTo>
                  <a:lnTo>
                    <a:pt x="258" y="620"/>
                  </a:lnTo>
                  <a:lnTo>
                    <a:pt x="269" y="619"/>
                  </a:lnTo>
                  <a:lnTo>
                    <a:pt x="272" y="665"/>
                  </a:lnTo>
                  <a:lnTo>
                    <a:pt x="237" y="678"/>
                  </a:lnTo>
                  <a:lnTo>
                    <a:pt x="235" y="661"/>
                  </a:lnTo>
                  <a:lnTo>
                    <a:pt x="227" y="661"/>
                  </a:lnTo>
                  <a:lnTo>
                    <a:pt x="227" y="645"/>
                  </a:lnTo>
                  <a:close/>
                  <a:moveTo>
                    <a:pt x="234" y="80"/>
                  </a:moveTo>
                  <a:lnTo>
                    <a:pt x="234" y="90"/>
                  </a:lnTo>
                  <a:lnTo>
                    <a:pt x="231" y="90"/>
                  </a:lnTo>
                  <a:lnTo>
                    <a:pt x="231" y="83"/>
                  </a:lnTo>
                  <a:cubicBezTo>
                    <a:pt x="231" y="80"/>
                    <a:pt x="230" y="79"/>
                    <a:pt x="234" y="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auto">
            <a:xfrm>
              <a:off x="9069388" y="4899025"/>
              <a:ext cx="766763" cy="330200"/>
            </a:xfrm>
            <a:custGeom>
              <a:avLst/>
              <a:gdLst>
                <a:gd name="T0" fmla="*/ 1136 w 2101"/>
                <a:gd name="T1" fmla="*/ 435 h 902"/>
                <a:gd name="T2" fmla="*/ 878 w 2101"/>
                <a:gd name="T3" fmla="*/ 735 h 902"/>
                <a:gd name="T4" fmla="*/ 1348 w 2101"/>
                <a:gd name="T5" fmla="*/ 426 h 902"/>
                <a:gd name="T6" fmla="*/ 1907 w 2101"/>
                <a:gd name="T7" fmla="*/ 736 h 902"/>
                <a:gd name="T8" fmla="*/ 1628 w 2101"/>
                <a:gd name="T9" fmla="*/ 522 h 902"/>
                <a:gd name="T10" fmla="*/ 204 w 2101"/>
                <a:gd name="T11" fmla="*/ 738 h 902"/>
                <a:gd name="T12" fmla="*/ 351 w 2101"/>
                <a:gd name="T13" fmla="*/ 549 h 902"/>
                <a:gd name="T14" fmla="*/ 801 w 2101"/>
                <a:gd name="T15" fmla="*/ 735 h 902"/>
                <a:gd name="T16" fmla="*/ 0 w 2101"/>
                <a:gd name="T17" fmla="*/ 278 h 902"/>
                <a:gd name="T18" fmla="*/ 337 w 2101"/>
                <a:gd name="T19" fmla="*/ 607 h 902"/>
                <a:gd name="T20" fmla="*/ 1348 w 2101"/>
                <a:gd name="T21" fmla="*/ 686 h 902"/>
                <a:gd name="T22" fmla="*/ 1334 w 2101"/>
                <a:gd name="T23" fmla="*/ 157 h 902"/>
                <a:gd name="T24" fmla="*/ 1383 w 2101"/>
                <a:gd name="T25" fmla="*/ 79 h 902"/>
                <a:gd name="T26" fmla="*/ 1128 w 2101"/>
                <a:gd name="T27" fmla="*/ 101 h 902"/>
                <a:gd name="T28" fmla="*/ 1128 w 2101"/>
                <a:gd name="T29" fmla="*/ 101 h 902"/>
                <a:gd name="T30" fmla="*/ 1116 w 2101"/>
                <a:gd name="T31" fmla="*/ 56 h 902"/>
                <a:gd name="T32" fmla="*/ 1253 w 2101"/>
                <a:gd name="T33" fmla="*/ 80 h 902"/>
                <a:gd name="T34" fmla="*/ 1225 w 2101"/>
                <a:gd name="T35" fmla="*/ 180 h 902"/>
                <a:gd name="T36" fmla="*/ 984 w 2101"/>
                <a:gd name="T37" fmla="*/ 157 h 902"/>
                <a:gd name="T38" fmla="*/ 1064 w 2101"/>
                <a:gd name="T39" fmla="*/ 212 h 902"/>
                <a:gd name="T40" fmla="*/ 967 w 2101"/>
                <a:gd name="T41" fmla="*/ 131 h 902"/>
                <a:gd name="T42" fmla="*/ 505 w 2101"/>
                <a:gd name="T43" fmla="*/ 181 h 902"/>
                <a:gd name="T44" fmla="*/ 492 w 2101"/>
                <a:gd name="T45" fmla="*/ 112 h 902"/>
                <a:gd name="T46" fmla="*/ 497 w 2101"/>
                <a:gd name="T47" fmla="*/ 32 h 902"/>
                <a:gd name="T48" fmla="*/ 547 w 2101"/>
                <a:gd name="T49" fmla="*/ 12 h 902"/>
                <a:gd name="T50" fmla="*/ 563 w 2101"/>
                <a:gd name="T51" fmla="*/ 112 h 902"/>
                <a:gd name="T52" fmla="*/ 563 w 2101"/>
                <a:gd name="T53" fmla="*/ 225 h 902"/>
                <a:gd name="T54" fmla="*/ 492 w 2101"/>
                <a:gd name="T55" fmla="*/ 201 h 902"/>
                <a:gd name="T56" fmla="*/ 614 w 2101"/>
                <a:gd name="T57" fmla="*/ 194 h 902"/>
                <a:gd name="T58" fmla="*/ 622 w 2101"/>
                <a:gd name="T59" fmla="*/ 176 h 902"/>
                <a:gd name="T60" fmla="*/ 573 w 2101"/>
                <a:gd name="T61" fmla="*/ 112 h 902"/>
                <a:gd name="T62" fmla="*/ 573 w 2101"/>
                <a:gd name="T63" fmla="*/ 54 h 902"/>
                <a:gd name="T64" fmla="*/ 643 w 2101"/>
                <a:gd name="T65" fmla="*/ 33 h 902"/>
                <a:gd name="T66" fmla="*/ 655 w 2101"/>
                <a:gd name="T67" fmla="*/ 192 h 902"/>
                <a:gd name="T68" fmla="*/ 628 w 2101"/>
                <a:gd name="T69" fmla="*/ 190 h 902"/>
                <a:gd name="T70" fmla="*/ 573 w 2101"/>
                <a:gd name="T71" fmla="*/ 236 h 902"/>
                <a:gd name="T72" fmla="*/ 797 w 2101"/>
                <a:gd name="T73" fmla="*/ 91 h 902"/>
                <a:gd name="T74" fmla="*/ 792 w 2101"/>
                <a:gd name="T75" fmla="*/ 56 h 902"/>
                <a:gd name="T76" fmla="*/ 719 w 2101"/>
                <a:gd name="T77" fmla="*/ 56 h 902"/>
                <a:gd name="T78" fmla="*/ 843 w 2101"/>
                <a:gd name="T79" fmla="*/ 174 h 902"/>
                <a:gd name="T80" fmla="*/ 884 w 2101"/>
                <a:gd name="T81" fmla="*/ 54 h 902"/>
                <a:gd name="T82" fmla="*/ 864 w 2101"/>
                <a:gd name="T83" fmla="*/ 106 h 902"/>
                <a:gd name="T84" fmla="*/ 1910 w 2101"/>
                <a:gd name="T85" fmla="*/ 125 h 902"/>
                <a:gd name="T86" fmla="*/ 1912 w 2101"/>
                <a:gd name="T87" fmla="*/ 76 h 902"/>
                <a:gd name="T88" fmla="*/ 1965 w 2101"/>
                <a:gd name="T89" fmla="*/ 144 h 902"/>
                <a:gd name="T90" fmla="*/ 1873 w 2101"/>
                <a:gd name="T91" fmla="*/ 58 h 902"/>
                <a:gd name="T92" fmla="*/ 1819 w 2101"/>
                <a:gd name="T93" fmla="*/ 80 h 902"/>
                <a:gd name="T94" fmla="*/ 1791 w 2101"/>
                <a:gd name="T95" fmla="*/ 180 h 902"/>
                <a:gd name="T96" fmla="*/ 2040 w 2101"/>
                <a:gd name="T97" fmla="*/ 182 h 902"/>
                <a:gd name="T98" fmla="*/ 1573 w 2101"/>
                <a:gd name="T99" fmla="*/ 120 h 902"/>
                <a:gd name="T100" fmla="*/ 1627 w 2101"/>
                <a:gd name="T101" fmla="*/ 139 h 902"/>
                <a:gd name="T102" fmla="*/ 1565 w 2101"/>
                <a:gd name="T103" fmla="*/ 181 h 902"/>
                <a:gd name="T104" fmla="*/ 1673 w 2101"/>
                <a:gd name="T105" fmla="*/ 118 h 902"/>
                <a:gd name="T106" fmla="*/ 1709 w 2101"/>
                <a:gd name="T107" fmla="*/ 182 h 902"/>
                <a:gd name="T108" fmla="*/ 1506 w 2101"/>
                <a:gd name="T109" fmla="*/ 180 h 902"/>
                <a:gd name="T110" fmla="*/ 1402 w 2101"/>
                <a:gd name="T111" fmla="*/ 182 h 9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101" h="902">
                  <a:moveTo>
                    <a:pt x="878" y="435"/>
                  </a:moveTo>
                  <a:lnTo>
                    <a:pt x="951" y="435"/>
                  </a:lnTo>
                  <a:lnTo>
                    <a:pt x="951" y="548"/>
                  </a:lnTo>
                  <a:lnTo>
                    <a:pt x="1063" y="548"/>
                  </a:lnTo>
                  <a:lnTo>
                    <a:pt x="1063" y="435"/>
                  </a:lnTo>
                  <a:lnTo>
                    <a:pt x="1136" y="435"/>
                  </a:lnTo>
                  <a:lnTo>
                    <a:pt x="1136" y="735"/>
                  </a:lnTo>
                  <a:lnTo>
                    <a:pt x="1063" y="735"/>
                  </a:lnTo>
                  <a:lnTo>
                    <a:pt x="1063" y="606"/>
                  </a:lnTo>
                  <a:lnTo>
                    <a:pt x="951" y="606"/>
                  </a:lnTo>
                  <a:lnTo>
                    <a:pt x="951" y="735"/>
                  </a:lnTo>
                  <a:lnTo>
                    <a:pt x="878" y="735"/>
                  </a:lnTo>
                  <a:lnTo>
                    <a:pt x="878" y="435"/>
                  </a:lnTo>
                  <a:close/>
                  <a:moveTo>
                    <a:pt x="1348" y="426"/>
                  </a:moveTo>
                  <a:cubicBezTo>
                    <a:pt x="1454" y="426"/>
                    <a:pt x="1504" y="494"/>
                    <a:pt x="1504" y="585"/>
                  </a:cubicBezTo>
                  <a:cubicBezTo>
                    <a:pt x="1504" y="676"/>
                    <a:pt x="1454" y="744"/>
                    <a:pt x="1348" y="744"/>
                  </a:cubicBezTo>
                  <a:cubicBezTo>
                    <a:pt x="1226" y="744"/>
                    <a:pt x="1191" y="655"/>
                    <a:pt x="1191" y="585"/>
                  </a:cubicBezTo>
                  <a:cubicBezTo>
                    <a:pt x="1191" y="515"/>
                    <a:pt x="1226" y="426"/>
                    <a:pt x="1348" y="426"/>
                  </a:cubicBezTo>
                  <a:close/>
                  <a:moveTo>
                    <a:pt x="1554" y="436"/>
                  </a:moveTo>
                  <a:lnTo>
                    <a:pt x="1657" y="436"/>
                  </a:lnTo>
                  <a:lnTo>
                    <a:pt x="1731" y="642"/>
                  </a:lnTo>
                  <a:lnTo>
                    <a:pt x="1804" y="436"/>
                  </a:lnTo>
                  <a:lnTo>
                    <a:pt x="1907" y="436"/>
                  </a:lnTo>
                  <a:lnTo>
                    <a:pt x="1907" y="736"/>
                  </a:lnTo>
                  <a:lnTo>
                    <a:pt x="1834" y="736"/>
                  </a:lnTo>
                  <a:lnTo>
                    <a:pt x="1834" y="522"/>
                  </a:lnTo>
                  <a:lnTo>
                    <a:pt x="1833" y="522"/>
                  </a:lnTo>
                  <a:lnTo>
                    <a:pt x="1756" y="736"/>
                  </a:lnTo>
                  <a:lnTo>
                    <a:pt x="1706" y="736"/>
                  </a:lnTo>
                  <a:lnTo>
                    <a:pt x="1628" y="522"/>
                  </a:lnTo>
                  <a:lnTo>
                    <a:pt x="1627" y="522"/>
                  </a:lnTo>
                  <a:lnTo>
                    <a:pt x="1627" y="736"/>
                  </a:lnTo>
                  <a:lnTo>
                    <a:pt x="1554" y="736"/>
                  </a:lnTo>
                  <a:lnTo>
                    <a:pt x="1554" y="436"/>
                  </a:lnTo>
                  <a:close/>
                  <a:moveTo>
                    <a:pt x="351" y="738"/>
                  </a:moveTo>
                  <a:lnTo>
                    <a:pt x="204" y="738"/>
                  </a:lnTo>
                  <a:lnTo>
                    <a:pt x="204" y="437"/>
                  </a:lnTo>
                  <a:lnTo>
                    <a:pt x="444" y="437"/>
                  </a:lnTo>
                  <a:lnTo>
                    <a:pt x="444" y="496"/>
                  </a:lnTo>
                  <a:lnTo>
                    <a:pt x="277" y="496"/>
                  </a:lnTo>
                  <a:lnTo>
                    <a:pt x="277" y="549"/>
                  </a:lnTo>
                  <a:lnTo>
                    <a:pt x="351" y="549"/>
                  </a:lnTo>
                  <a:cubicBezTo>
                    <a:pt x="377" y="549"/>
                    <a:pt x="469" y="551"/>
                    <a:pt x="469" y="647"/>
                  </a:cubicBezTo>
                  <a:cubicBezTo>
                    <a:pt x="469" y="708"/>
                    <a:pt x="423" y="738"/>
                    <a:pt x="351" y="738"/>
                  </a:cubicBezTo>
                  <a:close/>
                  <a:moveTo>
                    <a:pt x="605" y="628"/>
                  </a:moveTo>
                  <a:lnTo>
                    <a:pt x="728" y="434"/>
                  </a:lnTo>
                  <a:lnTo>
                    <a:pt x="801" y="434"/>
                  </a:lnTo>
                  <a:lnTo>
                    <a:pt x="801" y="735"/>
                  </a:lnTo>
                  <a:lnTo>
                    <a:pt x="728" y="735"/>
                  </a:lnTo>
                  <a:lnTo>
                    <a:pt x="728" y="538"/>
                  </a:lnTo>
                  <a:lnTo>
                    <a:pt x="605" y="735"/>
                  </a:lnTo>
                  <a:lnTo>
                    <a:pt x="532" y="735"/>
                  </a:lnTo>
                  <a:lnTo>
                    <a:pt x="532" y="278"/>
                  </a:lnTo>
                  <a:lnTo>
                    <a:pt x="0" y="278"/>
                  </a:lnTo>
                  <a:lnTo>
                    <a:pt x="0" y="902"/>
                  </a:lnTo>
                  <a:lnTo>
                    <a:pt x="2098" y="902"/>
                  </a:lnTo>
                  <a:lnTo>
                    <a:pt x="2098" y="278"/>
                  </a:lnTo>
                  <a:lnTo>
                    <a:pt x="605" y="278"/>
                  </a:lnTo>
                  <a:lnTo>
                    <a:pt x="605" y="628"/>
                  </a:lnTo>
                  <a:close/>
                  <a:moveTo>
                    <a:pt x="337" y="607"/>
                  </a:moveTo>
                  <a:lnTo>
                    <a:pt x="277" y="607"/>
                  </a:lnTo>
                  <a:lnTo>
                    <a:pt x="277" y="679"/>
                  </a:lnTo>
                  <a:lnTo>
                    <a:pt x="336" y="679"/>
                  </a:lnTo>
                  <a:cubicBezTo>
                    <a:pt x="364" y="679"/>
                    <a:pt x="390" y="674"/>
                    <a:pt x="390" y="645"/>
                  </a:cubicBezTo>
                  <a:cubicBezTo>
                    <a:pt x="390" y="609"/>
                    <a:pt x="355" y="607"/>
                    <a:pt x="337" y="607"/>
                  </a:cubicBezTo>
                  <a:close/>
                  <a:moveTo>
                    <a:pt x="1348" y="686"/>
                  </a:moveTo>
                  <a:cubicBezTo>
                    <a:pt x="1422" y="686"/>
                    <a:pt x="1426" y="610"/>
                    <a:pt x="1426" y="585"/>
                  </a:cubicBezTo>
                  <a:cubicBezTo>
                    <a:pt x="1426" y="558"/>
                    <a:pt x="1422" y="485"/>
                    <a:pt x="1348" y="485"/>
                  </a:cubicBezTo>
                  <a:cubicBezTo>
                    <a:pt x="1308" y="485"/>
                    <a:pt x="1271" y="506"/>
                    <a:pt x="1271" y="585"/>
                  </a:cubicBezTo>
                  <a:cubicBezTo>
                    <a:pt x="1271" y="664"/>
                    <a:pt x="1308" y="686"/>
                    <a:pt x="1348" y="686"/>
                  </a:cubicBezTo>
                  <a:close/>
                  <a:moveTo>
                    <a:pt x="1385" y="157"/>
                  </a:moveTo>
                  <a:lnTo>
                    <a:pt x="1334" y="157"/>
                  </a:lnTo>
                  <a:lnTo>
                    <a:pt x="1334" y="128"/>
                  </a:lnTo>
                  <a:lnTo>
                    <a:pt x="1380" y="128"/>
                  </a:lnTo>
                  <a:lnTo>
                    <a:pt x="1380" y="105"/>
                  </a:lnTo>
                  <a:lnTo>
                    <a:pt x="1334" y="105"/>
                  </a:lnTo>
                  <a:lnTo>
                    <a:pt x="1334" y="79"/>
                  </a:lnTo>
                  <a:lnTo>
                    <a:pt x="1383" y="79"/>
                  </a:lnTo>
                  <a:lnTo>
                    <a:pt x="1383" y="56"/>
                  </a:lnTo>
                  <a:lnTo>
                    <a:pt x="1306" y="56"/>
                  </a:lnTo>
                  <a:lnTo>
                    <a:pt x="1306" y="180"/>
                  </a:lnTo>
                  <a:lnTo>
                    <a:pt x="1385" y="180"/>
                  </a:lnTo>
                  <a:lnTo>
                    <a:pt x="1385" y="157"/>
                  </a:lnTo>
                  <a:close/>
                  <a:moveTo>
                    <a:pt x="1128" y="101"/>
                  </a:moveTo>
                  <a:cubicBezTo>
                    <a:pt x="1130" y="94"/>
                    <a:pt x="1132" y="85"/>
                    <a:pt x="1133" y="77"/>
                  </a:cubicBezTo>
                  <a:lnTo>
                    <a:pt x="1134" y="77"/>
                  </a:lnTo>
                  <a:cubicBezTo>
                    <a:pt x="1136" y="85"/>
                    <a:pt x="1138" y="94"/>
                    <a:pt x="1140" y="101"/>
                  </a:cubicBezTo>
                  <a:lnTo>
                    <a:pt x="1148" y="127"/>
                  </a:lnTo>
                  <a:lnTo>
                    <a:pt x="1120" y="127"/>
                  </a:lnTo>
                  <a:lnTo>
                    <a:pt x="1128" y="101"/>
                  </a:lnTo>
                  <a:close/>
                  <a:moveTo>
                    <a:pt x="1116" y="148"/>
                  </a:moveTo>
                  <a:lnTo>
                    <a:pt x="1152" y="148"/>
                  </a:lnTo>
                  <a:lnTo>
                    <a:pt x="1161" y="180"/>
                  </a:lnTo>
                  <a:lnTo>
                    <a:pt x="1192" y="180"/>
                  </a:lnTo>
                  <a:lnTo>
                    <a:pt x="1153" y="56"/>
                  </a:lnTo>
                  <a:lnTo>
                    <a:pt x="1116" y="56"/>
                  </a:lnTo>
                  <a:lnTo>
                    <a:pt x="1079" y="180"/>
                  </a:lnTo>
                  <a:lnTo>
                    <a:pt x="1108" y="180"/>
                  </a:lnTo>
                  <a:lnTo>
                    <a:pt x="1116" y="148"/>
                  </a:lnTo>
                  <a:close/>
                  <a:moveTo>
                    <a:pt x="1225" y="180"/>
                  </a:moveTo>
                  <a:lnTo>
                    <a:pt x="1253" y="180"/>
                  </a:lnTo>
                  <a:lnTo>
                    <a:pt x="1253" y="80"/>
                  </a:lnTo>
                  <a:lnTo>
                    <a:pt x="1287" y="80"/>
                  </a:lnTo>
                  <a:lnTo>
                    <a:pt x="1287" y="56"/>
                  </a:lnTo>
                  <a:lnTo>
                    <a:pt x="1191" y="56"/>
                  </a:lnTo>
                  <a:lnTo>
                    <a:pt x="1191" y="80"/>
                  </a:lnTo>
                  <a:lnTo>
                    <a:pt x="1225" y="80"/>
                  </a:lnTo>
                  <a:lnTo>
                    <a:pt x="1225" y="180"/>
                  </a:lnTo>
                  <a:close/>
                  <a:moveTo>
                    <a:pt x="993" y="136"/>
                  </a:moveTo>
                  <a:cubicBezTo>
                    <a:pt x="996" y="124"/>
                    <a:pt x="998" y="110"/>
                    <a:pt x="998" y="96"/>
                  </a:cubicBezTo>
                  <a:lnTo>
                    <a:pt x="998" y="79"/>
                  </a:lnTo>
                  <a:lnTo>
                    <a:pt x="1025" y="79"/>
                  </a:lnTo>
                  <a:lnTo>
                    <a:pt x="1025" y="157"/>
                  </a:lnTo>
                  <a:lnTo>
                    <a:pt x="984" y="157"/>
                  </a:lnTo>
                  <a:cubicBezTo>
                    <a:pt x="987" y="151"/>
                    <a:pt x="990" y="144"/>
                    <a:pt x="993" y="136"/>
                  </a:cubicBezTo>
                  <a:close/>
                  <a:moveTo>
                    <a:pt x="968" y="212"/>
                  </a:moveTo>
                  <a:lnTo>
                    <a:pt x="969" y="180"/>
                  </a:lnTo>
                  <a:lnTo>
                    <a:pt x="1041" y="180"/>
                  </a:lnTo>
                  <a:lnTo>
                    <a:pt x="1043" y="212"/>
                  </a:lnTo>
                  <a:lnTo>
                    <a:pt x="1064" y="212"/>
                  </a:lnTo>
                  <a:lnTo>
                    <a:pt x="1066" y="159"/>
                  </a:lnTo>
                  <a:lnTo>
                    <a:pt x="1053" y="158"/>
                  </a:lnTo>
                  <a:lnTo>
                    <a:pt x="1053" y="56"/>
                  </a:lnTo>
                  <a:lnTo>
                    <a:pt x="972" y="56"/>
                  </a:lnTo>
                  <a:lnTo>
                    <a:pt x="972" y="89"/>
                  </a:lnTo>
                  <a:cubicBezTo>
                    <a:pt x="972" y="104"/>
                    <a:pt x="971" y="118"/>
                    <a:pt x="967" y="131"/>
                  </a:cubicBezTo>
                  <a:cubicBezTo>
                    <a:pt x="964" y="140"/>
                    <a:pt x="960" y="149"/>
                    <a:pt x="955" y="158"/>
                  </a:cubicBezTo>
                  <a:lnTo>
                    <a:pt x="945" y="159"/>
                  </a:lnTo>
                  <a:lnTo>
                    <a:pt x="946" y="212"/>
                  </a:lnTo>
                  <a:lnTo>
                    <a:pt x="968" y="212"/>
                  </a:lnTo>
                  <a:close/>
                  <a:moveTo>
                    <a:pt x="492" y="122"/>
                  </a:moveTo>
                  <a:cubicBezTo>
                    <a:pt x="493" y="144"/>
                    <a:pt x="498" y="164"/>
                    <a:pt x="505" y="181"/>
                  </a:cubicBezTo>
                  <a:cubicBezTo>
                    <a:pt x="495" y="186"/>
                    <a:pt x="488" y="191"/>
                    <a:pt x="484" y="193"/>
                  </a:cubicBezTo>
                  <a:cubicBezTo>
                    <a:pt x="464" y="175"/>
                    <a:pt x="451" y="150"/>
                    <a:pt x="450" y="122"/>
                  </a:cubicBezTo>
                  <a:lnTo>
                    <a:pt x="492" y="122"/>
                  </a:lnTo>
                  <a:close/>
                  <a:moveTo>
                    <a:pt x="488" y="39"/>
                  </a:moveTo>
                  <a:cubicBezTo>
                    <a:pt x="493" y="42"/>
                    <a:pt x="500" y="46"/>
                    <a:pt x="508" y="50"/>
                  </a:cubicBezTo>
                  <a:cubicBezTo>
                    <a:pt x="500" y="67"/>
                    <a:pt x="493" y="88"/>
                    <a:pt x="492" y="112"/>
                  </a:cubicBezTo>
                  <a:lnTo>
                    <a:pt x="450" y="112"/>
                  </a:lnTo>
                  <a:cubicBezTo>
                    <a:pt x="452" y="83"/>
                    <a:pt x="466" y="57"/>
                    <a:pt x="488" y="39"/>
                  </a:cubicBezTo>
                  <a:close/>
                  <a:moveTo>
                    <a:pt x="529" y="16"/>
                  </a:moveTo>
                  <a:cubicBezTo>
                    <a:pt x="524" y="22"/>
                    <a:pt x="519" y="31"/>
                    <a:pt x="513" y="41"/>
                  </a:cubicBezTo>
                  <a:cubicBezTo>
                    <a:pt x="512" y="40"/>
                    <a:pt x="511" y="40"/>
                    <a:pt x="511" y="40"/>
                  </a:cubicBezTo>
                  <a:cubicBezTo>
                    <a:pt x="505" y="37"/>
                    <a:pt x="501" y="34"/>
                    <a:pt x="497" y="32"/>
                  </a:cubicBezTo>
                  <a:cubicBezTo>
                    <a:pt x="507" y="25"/>
                    <a:pt x="518" y="20"/>
                    <a:pt x="529" y="16"/>
                  </a:cubicBezTo>
                  <a:close/>
                  <a:moveTo>
                    <a:pt x="563" y="10"/>
                  </a:moveTo>
                  <a:lnTo>
                    <a:pt x="563" y="53"/>
                  </a:lnTo>
                  <a:cubicBezTo>
                    <a:pt x="548" y="53"/>
                    <a:pt x="534" y="49"/>
                    <a:pt x="523" y="45"/>
                  </a:cubicBezTo>
                  <a:cubicBezTo>
                    <a:pt x="524" y="43"/>
                    <a:pt x="525" y="42"/>
                    <a:pt x="526" y="40"/>
                  </a:cubicBezTo>
                  <a:cubicBezTo>
                    <a:pt x="535" y="25"/>
                    <a:pt x="545" y="15"/>
                    <a:pt x="547" y="12"/>
                  </a:cubicBezTo>
                  <a:cubicBezTo>
                    <a:pt x="553" y="11"/>
                    <a:pt x="558" y="10"/>
                    <a:pt x="563" y="10"/>
                  </a:cubicBezTo>
                  <a:close/>
                  <a:moveTo>
                    <a:pt x="563" y="112"/>
                  </a:moveTo>
                  <a:lnTo>
                    <a:pt x="503" y="112"/>
                  </a:lnTo>
                  <a:cubicBezTo>
                    <a:pt x="504" y="90"/>
                    <a:pt x="510" y="71"/>
                    <a:pt x="518" y="55"/>
                  </a:cubicBezTo>
                  <a:cubicBezTo>
                    <a:pt x="530" y="60"/>
                    <a:pt x="546" y="63"/>
                    <a:pt x="563" y="64"/>
                  </a:cubicBezTo>
                  <a:lnTo>
                    <a:pt x="563" y="112"/>
                  </a:lnTo>
                  <a:close/>
                  <a:moveTo>
                    <a:pt x="563" y="166"/>
                  </a:moveTo>
                  <a:cubicBezTo>
                    <a:pt x="544" y="166"/>
                    <a:pt x="528" y="171"/>
                    <a:pt x="515" y="176"/>
                  </a:cubicBezTo>
                  <a:cubicBezTo>
                    <a:pt x="509" y="161"/>
                    <a:pt x="504" y="143"/>
                    <a:pt x="503" y="122"/>
                  </a:cubicBezTo>
                  <a:lnTo>
                    <a:pt x="563" y="122"/>
                  </a:lnTo>
                  <a:lnTo>
                    <a:pt x="563" y="166"/>
                  </a:lnTo>
                  <a:close/>
                  <a:moveTo>
                    <a:pt x="563" y="225"/>
                  </a:moveTo>
                  <a:cubicBezTo>
                    <a:pt x="556" y="225"/>
                    <a:pt x="549" y="224"/>
                    <a:pt x="542" y="223"/>
                  </a:cubicBezTo>
                  <a:cubicBezTo>
                    <a:pt x="539" y="219"/>
                    <a:pt x="531" y="209"/>
                    <a:pt x="523" y="194"/>
                  </a:cubicBezTo>
                  <a:cubicBezTo>
                    <a:pt x="522" y="192"/>
                    <a:pt x="520" y="189"/>
                    <a:pt x="519" y="186"/>
                  </a:cubicBezTo>
                  <a:cubicBezTo>
                    <a:pt x="531" y="181"/>
                    <a:pt x="546" y="177"/>
                    <a:pt x="563" y="176"/>
                  </a:cubicBezTo>
                  <a:lnTo>
                    <a:pt x="563" y="225"/>
                  </a:lnTo>
                  <a:close/>
                  <a:moveTo>
                    <a:pt x="492" y="201"/>
                  </a:moveTo>
                  <a:cubicBezTo>
                    <a:pt x="496" y="198"/>
                    <a:pt x="502" y="194"/>
                    <a:pt x="509" y="191"/>
                  </a:cubicBezTo>
                  <a:cubicBezTo>
                    <a:pt x="515" y="202"/>
                    <a:pt x="520" y="211"/>
                    <a:pt x="525" y="218"/>
                  </a:cubicBezTo>
                  <a:cubicBezTo>
                    <a:pt x="513" y="214"/>
                    <a:pt x="502" y="208"/>
                    <a:pt x="492" y="201"/>
                  </a:cubicBezTo>
                  <a:close/>
                  <a:moveTo>
                    <a:pt x="573" y="176"/>
                  </a:moveTo>
                  <a:cubicBezTo>
                    <a:pt x="591" y="177"/>
                    <a:pt x="606" y="181"/>
                    <a:pt x="618" y="186"/>
                  </a:cubicBezTo>
                  <a:cubicBezTo>
                    <a:pt x="617" y="189"/>
                    <a:pt x="615" y="191"/>
                    <a:pt x="614" y="194"/>
                  </a:cubicBezTo>
                  <a:cubicBezTo>
                    <a:pt x="605" y="210"/>
                    <a:pt x="597" y="220"/>
                    <a:pt x="594" y="223"/>
                  </a:cubicBezTo>
                  <a:cubicBezTo>
                    <a:pt x="588" y="224"/>
                    <a:pt x="580" y="225"/>
                    <a:pt x="573" y="225"/>
                  </a:cubicBezTo>
                  <a:lnTo>
                    <a:pt x="573" y="176"/>
                  </a:lnTo>
                  <a:close/>
                  <a:moveTo>
                    <a:pt x="573" y="122"/>
                  </a:moveTo>
                  <a:lnTo>
                    <a:pt x="634" y="122"/>
                  </a:lnTo>
                  <a:cubicBezTo>
                    <a:pt x="633" y="142"/>
                    <a:pt x="628" y="161"/>
                    <a:pt x="622" y="176"/>
                  </a:cubicBezTo>
                  <a:cubicBezTo>
                    <a:pt x="609" y="171"/>
                    <a:pt x="592" y="167"/>
                    <a:pt x="573" y="166"/>
                  </a:cubicBezTo>
                  <a:lnTo>
                    <a:pt x="573" y="122"/>
                  </a:lnTo>
                  <a:close/>
                  <a:moveTo>
                    <a:pt x="573" y="64"/>
                  </a:moveTo>
                  <a:cubicBezTo>
                    <a:pt x="591" y="64"/>
                    <a:pt x="607" y="60"/>
                    <a:pt x="620" y="56"/>
                  </a:cubicBezTo>
                  <a:cubicBezTo>
                    <a:pt x="627" y="71"/>
                    <a:pt x="633" y="91"/>
                    <a:pt x="634" y="112"/>
                  </a:cubicBezTo>
                  <a:lnTo>
                    <a:pt x="573" y="112"/>
                  </a:lnTo>
                  <a:lnTo>
                    <a:pt x="573" y="64"/>
                  </a:lnTo>
                  <a:close/>
                  <a:moveTo>
                    <a:pt x="573" y="10"/>
                  </a:moveTo>
                  <a:cubicBezTo>
                    <a:pt x="579" y="10"/>
                    <a:pt x="584" y="11"/>
                    <a:pt x="589" y="12"/>
                  </a:cubicBezTo>
                  <a:cubicBezTo>
                    <a:pt x="592" y="15"/>
                    <a:pt x="602" y="25"/>
                    <a:pt x="611" y="40"/>
                  </a:cubicBezTo>
                  <a:cubicBezTo>
                    <a:pt x="612" y="42"/>
                    <a:pt x="613" y="44"/>
                    <a:pt x="614" y="46"/>
                  </a:cubicBezTo>
                  <a:cubicBezTo>
                    <a:pt x="603" y="50"/>
                    <a:pt x="589" y="53"/>
                    <a:pt x="573" y="54"/>
                  </a:cubicBezTo>
                  <a:lnTo>
                    <a:pt x="573" y="10"/>
                  </a:lnTo>
                  <a:close/>
                  <a:moveTo>
                    <a:pt x="643" y="33"/>
                  </a:moveTo>
                  <a:cubicBezTo>
                    <a:pt x="639" y="35"/>
                    <a:pt x="634" y="38"/>
                    <a:pt x="627" y="41"/>
                  </a:cubicBezTo>
                  <a:cubicBezTo>
                    <a:pt x="626" y="41"/>
                    <a:pt x="625" y="42"/>
                    <a:pt x="625" y="42"/>
                  </a:cubicBezTo>
                  <a:cubicBezTo>
                    <a:pt x="619" y="31"/>
                    <a:pt x="612" y="22"/>
                    <a:pt x="607" y="16"/>
                  </a:cubicBezTo>
                  <a:cubicBezTo>
                    <a:pt x="620" y="20"/>
                    <a:pt x="632" y="26"/>
                    <a:pt x="643" y="33"/>
                  </a:cubicBezTo>
                  <a:close/>
                  <a:moveTo>
                    <a:pt x="688" y="112"/>
                  </a:moveTo>
                  <a:lnTo>
                    <a:pt x="645" y="112"/>
                  </a:lnTo>
                  <a:cubicBezTo>
                    <a:pt x="644" y="89"/>
                    <a:pt x="637" y="68"/>
                    <a:pt x="630" y="52"/>
                  </a:cubicBezTo>
                  <a:cubicBezTo>
                    <a:pt x="640" y="47"/>
                    <a:pt x="647" y="43"/>
                    <a:pt x="652" y="40"/>
                  </a:cubicBezTo>
                  <a:cubicBezTo>
                    <a:pt x="673" y="59"/>
                    <a:pt x="686" y="84"/>
                    <a:pt x="688" y="112"/>
                  </a:cubicBezTo>
                  <a:close/>
                  <a:moveTo>
                    <a:pt x="655" y="192"/>
                  </a:moveTo>
                  <a:cubicBezTo>
                    <a:pt x="654" y="192"/>
                    <a:pt x="646" y="186"/>
                    <a:pt x="632" y="180"/>
                  </a:cubicBezTo>
                  <a:cubicBezTo>
                    <a:pt x="639" y="164"/>
                    <a:pt x="644" y="144"/>
                    <a:pt x="645" y="122"/>
                  </a:cubicBezTo>
                  <a:lnTo>
                    <a:pt x="688" y="122"/>
                  </a:lnTo>
                  <a:cubicBezTo>
                    <a:pt x="687" y="150"/>
                    <a:pt x="674" y="174"/>
                    <a:pt x="655" y="192"/>
                  </a:cubicBezTo>
                  <a:close/>
                  <a:moveTo>
                    <a:pt x="612" y="218"/>
                  </a:moveTo>
                  <a:cubicBezTo>
                    <a:pt x="616" y="211"/>
                    <a:pt x="622" y="202"/>
                    <a:pt x="628" y="190"/>
                  </a:cubicBezTo>
                  <a:cubicBezTo>
                    <a:pt x="637" y="194"/>
                    <a:pt x="643" y="198"/>
                    <a:pt x="646" y="200"/>
                  </a:cubicBezTo>
                  <a:cubicBezTo>
                    <a:pt x="636" y="208"/>
                    <a:pt x="624" y="214"/>
                    <a:pt x="612" y="218"/>
                  </a:cubicBezTo>
                  <a:close/>
                  <a:moveTo>
                    <a:pt x="563" y="236"/>
                  </a:moveTo>
                  <a:lnTo>
                    <a:pt x="563" y="236"/>
                  </a:lnTo>
                  <a:lnTo>
                    <a:pt x="573" y="236"/>
                  </a:lnTo>
                  <a:lnTo>
                    <a:pt x="573" y="236"/>
                  </a:lnTo>
                  <a:cubicBezTo>
                    <a:pt x="643" y="234"/>
                    <a:pt x="699" y="182"/>
                    <a:pt x="699" y="118"/>
                  </a:cubicBezTo>
                  <a:cubicBezTo>
                    <a:pt x="699" y="53"/>
                    <a:pt x="641" y="0"/>
                    <a:pt x="569" y="0"/>
                  </a:cubicBezTo>
                  <a:cubicBezTo>
                    <a:pt x="497" y="0"/>
                    <a:pt x="438" y="53"/>
                    <a:pt x="438" y="118"/>
                  </a:cubicBezTo>
                  <a:cubicBezTo>
                    <a:pt x="438" y="181"/>
                    <a:pt x="494" y="233"/>
                    <a:pt x="563" y="236"/>
                  </a:cubicBezTo>
                  <a:close/>
                  <a:moveTo>
                    <a:pt x="776" y="135"/>
                  </a:moveTo>
                  <a:cubicBezTo>
                    <a:pt x="783" y="122"/>
                    <a:pt x="791" y="106"/>
                    <a:pt x="797" y="91"/>
                  </a:cubicBezTo>
                  <a:lnTo>
                    <a:pt x="797" y="91"/>
                  </a:lnTo>
                  <a:cubicBezTo>
                    <a:pt x="796" y="107"/>
                    <a:pt x="795" y="124"/>
                    <a:pt x="795" y="144"/>
                  </a:cubicBezTo>
                  <a:lnTo>
                    <a:pt x="795" y="180"/>
                  </a:lnTo>
                  <a:lnTo>
                    <a:pt x="821" y="180"/>
                  </a:lnTo>
                  <a:lnTo>
                    <a:pt x="821" y="56"/>
                  </a:lnTo>
                  <a:lnTo>
                    <a:pt x="792" y="56"/>
                  </a:lnTo>
                  <a:lnTo>
                    <a:pt x="766" y="105"/>
                  </a:lnTo>
                  <a:cubicBezTo>
                    <a:pt x="758" y="118"/>
                    <a:pt x="750" y="135"/>
                    <a:pt x="744" y="149"/>
                  </a:cubicBezTo>
                  <a:lnTo>
                    <a:pt x="743" y="149"/>
                  </a:lnTo>
                  <a:cubicBezTo>
                    <a:pt x="744" y="133"/>
                    <a:pt x="744" y="113"/>
                    <a:pt x="744" y="93"/>
                  </a:cubicBezTo>
                  <a:lnTo>
                    <a:pt x="744" y="56"/>
                  </a:lnTo>
                  <a:lnTo>
                    <a:pt x="719" y="56"/>
                  </a:lnTo>
                  <a:lnTo>
                    <a:pt x="719" y="180"/>
                  </a:lnTo>
                  <a:lnTo>
                    <a:pt x="751" y="180"/>
                  </a:lnTo>
                  <a:lnTo>
                    <a:pt x="776" y="135"/>
                  </a:lnTo>
                  <a:close/>
                  <a:moveTo>
                    <a:pt x="879" y="159"/>
                  </a:moveTo>
                  <a:cubicBezTo>
                    <a:pt x="868" y="159"/>
                    <a:pt x="855" y="155"/>
                    <a:pt x="849" y="152"/>
                  </a:cubicBezTo>
                  <a:lnTo>
                    <a:pt x="843" y="174"/>
                  </a:lnTo>
                  <a:cubicBezTo>
                    <a:pt x="854" y="179"/>
                    <a:pt x="868" y="182"/>
                    <a:pt x="880" y="182"/>
                  </a:cubicBezTo>
                  <a:cubicBezTo>
                    <a:pt x="904" y="182"/>
                    <a:pt x="932" y="173"/>
                    <a:pt x="932" y="145"/>
                  </a:cubicBezTo>
                  <a:cubicBezTo>
                    <a:pt x="932" y="128"/>
                    <a:pt x="918" y="118"/>
                    <a:pt x="903" y="116"/>
                  </a:cubicBezTo>
                  <a:lnTo>
                    <a:pt x="903" y="115"/>
                  </a:lnTo>
                  <a:cubicBezTo>
                    <a:pt x="917" y="112"/>
                    <a:pt x="927" y="101"/>
                    <a:pt x="927" y="86"/>
                  </a:cubicBezTo>
                  <a:cubicBezTo>
                    <a:pt x="927" y="68"/>
                    <a:pt x="911" y="54"/>
                    <a:pt x="884" y="54"/>
                  </a:cubicBezTo>
                  <a:cubicBezTo>
                    <a:pt x="867" y="54"/>
                    <a:pt x="854" y="59"/>
                    <a:pt x="846" y="64"/>
                  </a:cubicBezTo>
                  <a:lnTo>
                    <a:pt x="852" y="84"/>
                  </a:lnTo>
                  <a:cubicBezTo>
                    <a:pt x="859" y="81"/>
                    <a:pt x="870" y="77"/>
                    <a:pt x="879" y="77"/>
                  </a:cubicBezTo>
                  <a:cubicBezTo>
                    <a:pt x="891" y="77"/>
                    <a:pt x="898" y="82"/>
                    <a:pt x="898" y="90"/>
                  </a:cubicBezTo>
                  <a:cubicBezTo>
                    <a:pt x="898" y="100"/>
                    <a:pt x="889" y="106"/>
                    <a:pt x="876" y="106"/>
                  </a:cubicBezTo>
                  <a:lnTo>
                    <a:pt x="864" y="106"/>
                  </a:lnTo>
                  <a:lnTo>
                    <a:pt x="864" y="127"/>
                  </a:lnTo>
                  <a:lnTo>
                    <a:pt x="876" y="127"/>
                  </a:lnTo>
                  <a:cubicBezTo>
                    <a:pt x="888" y="127"/>
                    <a:pt x="902" y="129"/>
                    <a:pt x="902" y="143"/>
                  </a:cubicBezTo>
                  <a:cubicBezTo>
                    <a:pt x="902" y="153"/>
                    <a:pt x="893" y="159"/>
                    <a:pt x="879" y="159"/>
                  </a:cubicBezTo>
                  <a:close/>
                  <a:moveTo>
                    <a:pt x="1900" y="125"/>
                  </a:moveTo>
                  <a:lnTo>
                    <a:pt x="1910" y="125"/>
                  </a:lnTo>
                  <a:cubicBezTo>
                    <a:pt x="1924" y="125"/>
                    <a:pt x="1935" y="130"/>
                    <a:pt x="1935" y="143"/>
                  </a:cubicBezTo>
                  <a:cubicBezTo>
                    <a:pt x="1935" y="156"/>
                    <a:pt x="1924" y="161"/>
                    <a:pt x="1911" y="161"/>
                  </a:cubicBezTo>
                  <a:cubicBezTo>
                    <a:pt x="1906" y="161"/>
                    <a:pt x="1903" y="161"/>
                    <a:pt x="1900" y="160"/>
                  </a:cubicBezTo>
                  <a:lnTo>
                    <a:pt x="1900" y="125"/>
                  </a:lnTo>
                  <a:close/>
                  <a:moveTo>
                    <a:pt x="1900" y="76"/>
                  </a:moveTo>
                  <a:cubicBezTo>
                    <a:pt x="1903" y="76"/>
                    <a:pt x="1906" y="76"/>
                    <a:pt x="1912" y="76"/>
                  </a:cubicBezTo>
                  <a:cubicBezTo>
                    <a:pt x="1925" y="76"/>
                    <a:pt x="1932" y="81"/>
                    <a:pt x="1932" y="90"/>
                  </a:cubicBezTo>
                  <a:cubicBezTo>
                    <a:pt x="1932" y="99"/>
                    <a:pt x="1924" y="105"/>
                    <a:pt x="1910" y="105"/>
                  </a:cubicBezTo>
                  <a:lnTo>
                    <a:pt x="1900" y="105"/>
                  </a:lnTo>
                  <a:lnTo>
                    <a:pt x="1900" y="76"/>
                  </a:lnTo>
                  <a:close/>
                  <a:moveTo>
                    <a:pt x="1952" y="170"/>
                  </a:moveTo>
                  <a:cubicBezTo>
                    <a:pt x="1959" y="164"/>
                    <a:pt x="1965" y="155"/>
                    <a:pt x="1965" y="144"/>
                  </a:cubicBezTo>
                  <a:cubicBezTo>
                    <a:pt x="1965" y="128"/>
                    <a:pt x="1954" y="117"/>
                    <a:pt x="1940" y="113"/>
                  </a:cubicBezTo>
                  <a:lnTo>
                    <a:pt x="1940" y="113"/>
                  </a:lnTo>
                  <a:cubicBezTo>
                    <a:pt x="1954" y="108"/>
                    <a:pt x="1960" y="98"/>
                    <a:pt x="1960" y="87"/>
                  </a:cubicBezTo>
                  <a:cubicBezTo>
                    <a:pt x="1960" y="75"/>
                    <a:pt x="1954" y="67"/>
                    <a:pt x="1945" y="62"/>
                  </a:cubicBezTo>
                  <a:cubicBezTo>
                    <a:pt x="1936" y="57"/>
                    <a:pt x="1926" y="55"/>
                    <a:pt x="1909" y="55"/>
                  </a:cubicBezTo>
                  <a:cubicBezTo>
                    <a:pt x="1895" y="55"/>
                    <a:pt x="1880" y="56"/>
                    <a:pt x="1873" y="58"/>
                  </a:cubicBezTo>
                  <a:lnTo>
                    <a:pt x="1873" y="180"/>
                  </a:lnTo>
                  <a:cubicBezTo>
                    <a:pt x="1879" y="180"/>
                    <a:pt x="1889" y="181"/>
                    <a:pt x="1903" y="181"/>
                  </a:cubicBezTo>
                  <a:cubicBezTo>
                    <a:pt x="1928" y="181"/>
                    <a:pt x="1943" y="177"/>
                    <a:pt x="1952" y="170"/>
                  </a:cubicBezTo>
                  <a:close/>
                  <a:moveTo>
                    <a:pt x="1791" y="180"/>
                  </a:moveTo>
                  <a:lnTo>
                    <a:pt x="1819" y="180"/>
                  </a:lnTo>
                  <a:lnTo>
                    <a:pt x="1819" y="80"/>
                  </a:lnTo>
                  <a:lnTo>
                    <a:pt x="1853" y="80"/>
                  </a:lnTo>
                  <a:lnTo>
                    <a:pt x="1853" y="56"/>
                  </a:lnTo>
                  <a:lnTo>
                    <a:pt x="1758" y="56"/>
                  </a:lnTo>
                  <a:lnTo>
                    <a:pt x="1758" y="80"/>
                  </a:lnTo>
                  <a:lnTo>
                    <a:pt x="1791" y="80"/>
                  </a:lnTo>
                  <a:lnTo>
                    <a:pt x="1791" y="180"/>
                  </a:lnTo>
                  <a:close/>
                  <a:moveTo>
                    <a:pt x="2041" y="76"/>
                  </a:moveTo>
                  <a:cubicBezTo>
                    <a:pt x="2061" y="76"/>
                    <a:pt x="2071" y="96"/>
                    <a:pt x="2071" y="118"/>
                  </a:cubicBezTo>
                  <a:cubicBezTo>
                    <a:pt x="2071" y="142"/>
                    <a:pt x="2061" y="160"/>
                    <a:pt x="2042" y="160"/>
                  </a:cubicBezTo>
                  <a:cubicBezTo>
                    <a:pt x="2023" y="160"/>
                    <a:pt x="2011" y="143"/>
                    <a:pt x="2011" y="119"/>
                  </a:cubicBezTo>
                  <a:cubicBezTo>
                    <a:pt x="2011" y="94"/>
                    <a:pt x="2022" y="76"/>
                    <a:pt x="2041" y="76"/>
                  </a:cubicBezTo>
                  <a:close/>
                  <a:moveTo>
                    <a:pt x="2040" y="182"/>
                  </a:moveTo>
                  <a:cubicBezTo>
                    <a:pt x="2076" y="182"/>
                    <a:pt x="2101" y="158"/>
                    <a:pt x="2101" y="117"/>
                  </a:cubicBezTo>
                  <a:cubicBezTo>
                    <a:pt x="2101" y="83"/>
                    <a:pt x="2080" y="54"/>
                    <a:pt x="2042" y="54"/>
                  </a:cubicBezTo>
                  <a:cubicBezTo>
                    <a:pt x="2006" y="54"/>
                    <a:pt x="1982" y="82"/>
                    <a:pt x="1982" y="119"/>
                  </a:cubicBezTo>
                  <a:cubicBezTo>
                    <a:pt x="1982" y="154"/>
                    <a:pt x="2003" y="182"/>
                    <a:pt x="2040" y="182"/>
                  </a:cubicBezTo>
                  <a:close/>
                  <a:moveTo>
                    <a:pt x="1563" y="121"/>
                  </a:moveTo>
                  <a:cubicBezTo>
                    <a:pt x="1566" y="120"/>
                    <a:pt x="1569" y="120"/>
                    <a:pt x="1573" y="120"/>
                  </a:cubicBezTo>
                  <a:cubicBezTo>
                    <a:pt x="1587" y="120"/>
                    <a:pt x="1598" y="126"/>
                    <a:pt x="1598" y="140"/>
                  </a:cubicBezTo>
                  <a:cubicBezTo>
                    <a:pt x="1598" y="154"/>
                    <a:pt x="1587" y="160"/>
                    <a:pt x="1573" y="160"/>
                  </a:cubicBezTo>
                  <a:cubicBezTo>
                    <a:pt x="1569" y="160"/>
                    <a:pt x="1566" y="160"/>
                    <a:pt x="1563" y="160"/>
                  </a:cubicBezTo>
                  <a:lnTo>
                    <a:pt x="1563" y="121"/>
                  </a:lnTo>
                  <a:close/>
                  <a:moveTo>
                    <a:pt x="1617" y="166"/>
                  </a:moveTo>
                  <a:cubicBezTo>
                    <a:pt x="1623" y="159"/>
                    <a:pt x="1627" y="150"/>
                    <a:pt x="1627" y="139"/>
                  </a:cubicBezTo>
                  <a:cubicBezTo>
                    <a:pt x="1627" y="111"/>
                    <a:pt x="1604" y="98"/>
                    <a:pt x="1578" y="98"/>
                  </a:cubicBezTo>
                  <a:cubicBezTo>
                    <a:pt x="1572" y="98"/>
                    <a:pt x="1567" y="99"/>
                    <a:pt x="1563" y="99"/>
                  </a:cubicBezTo>
                  <a:lnTo>
                    <a:pt x="1563" y="56"/>
                  </a:lnTo>
                  <a:lnTo>
                    <a:pt x="1535" y="56"/>
                  </a:lnTo>
                  <a:lnTo>
                    <a:pt x="1535" y="180"/>
                  </a:lnTo>
                  <a:cubicBezTo>
                    <a:pt x="1541" y="180"/>
                    <a:pt x="1551" y="181"/>
                    <a:pt x="1565" y="181"/>
                  </a:cubicBezTo>
                  <a:cubicBezTo>
                    <a:pt x="1584" y="181"/>
                    <a:pt x="1605" y="178"/>
                    <a:pt x="1617" y="166"/>
                  </a:cubicBezTo>
                  <a:close/>
                  <a:moveTo>
                    <a:pt x="1709" y="182"/>
                  </a:moveTo>
                  <a:cubicBezTo>
                    <a:pt x="1724" y="182"/>
                    <a:pt x="1735" y="179"/>
                    <a:pt x="1741" y="177"/>
                  </a:cubicBezTo>
                  <a:lnTo>
                    <a:pt x="1736" y="155"/>
                  </a:lnTo>
                  <a:cubicBezTo>
                    <a:pt x="1731" y="157"/>
                    <a:pt x="1721" y="159"/>
                    <a:pt x="1713" y="159"/>
                  </a:cubicBezTo>
                  <a:cubicBezTo>
                    <a:pt x="1688" y="159"/>
                    <a:pt x="1673" y="143"/>
                    <a:pt x="1673" y="118"/>
                  </a:cubicBezTo>
                  <a:cubicBezTo>
                    <a:pt x="1673" y="91"/>
                    <a:pt x="1691" y="77"/>
                    <a:pt x="1713" y="77"/>
                  </a:cubicBezTo>
                  <a:cubicBezTo>
                    <a:pt x="1723" y="77"/>
                    <a:pt x="1731" y="80"/>
                    <a:pt x="1736" y="82"/>
                  </a:cubicBezTo>
                  <a:lnTo>
                    <a:pt x="1742" y="60"/>
                  </a:lnTo>
                  <a:cubicBezTo>
                    <a:pt x="1737" y="57"/>
                    <a:pt x="1726" y="54"/>
                    <a:pt x="1712" y="54"/>
                  </a:cubicBezTo>
                  <a:cubicBezTo>
                    <a:pt x="1674" y="54"/>
                    <a:pt x="1644" y="78"/>
                    <a:pt x="1644" y="120"/>
                  </a:cubicBezTo>
                  <a:cubicBezTo>
                    <a:pt x="1644" y="155"/>
                    <a:pt x="1666" y="182"/>
                    <a:pt x="1709" y="182"/>
                  </a:cubicBezTo>
                  <a:close/>
                  <a:moveTo>
                    <a:pt x="1427" y="176"/>
                  </a:moveTo>
                  <a:cubicBezTo>
                    <a:pt x="1445" y="165"/>
                    <a:pt x="1450" y="140"/>
                    <a:pt x="1450" y="109"/>
                  </a:cubicBezTo>
                  <a:lnTo>
                    <a:pt x="1450" y="79"/>
                  </a:lnTo>
                  <a:lnTo>
                    <a:pt x="1478" y="79"/>
                  </a:lnTo>
                  <a:lnTo>
                    <a:pt x="1478" y="180"/>
                  </a:lnTo>
                  <a:lnTo>
                    <a:pt x="1506" y="180"/>
                  </a:lnTo>
                  <a:lnTo>
                    <a:pt x="1506" y="56"/>
                  </a:lnTo>
                  <a:lnTo>
                    <a:pt x="1422" y="56"/>
                  </a:lnTo>
                  <a:lnTo>
                    <a:pt x="1422" y="110"/>
                  </a:lnTo>
                  <a:cubicBezTo>
                    <a:pt x="1422" y="129"/>
                    <a:pt x="1420" y="145"/>
                    <a:pt x="1413" y="153"/>
                  </a:cubicBezTo>
                  <a:cubicBezTo>
                    <a:pt x="1410" y="156"/>
                    <a:pt x="1405" y="159"/>
                    <a:pt x="1399" y="160"/>
                  </a:cubicBezTo>
                  <a:lnTo>
                    <a:pt x="1402" y="182"/>
                  </a:lnTo>
                  <a:cubicBezTo>
                    <a:pt x="1412" y="182"/>
                    <a:pt x="1421" y="180"/>
                    <a:pt x="1427" y="1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  <p:pic>
        <p:nvPicPr>
          <p:cNvPr id="56322" name="Picture 2" descr="G:\2019\ПРОСВЕЩЕНИЕ\2020\август\августовка на переделку\Рисунок1.em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9542" y="1655303"/>
            <a:ext cx="780452" cy="78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Прямоугольник 67"/>
          <p:cNvSpPr/>
          <p:nvPr/>
        </p:nvSpPr>
        <p:spPr>
          <a:xfrm>
            <a:off x="6754482" y="3903003"/>
            <a:ext cx="5437517" cy="1465840"/>
          </a:xfrm>
          <a:prstGeom prst="rect">
            <a:avLst/>
          </a:prstGeom>
        </p:spPr>
        <p:txBody>
          <a:bodyPr wrap="square" lIns="80063" tIns="40032" rIns="80063" bIns="40032">
            <a:spAutoFit/>
          </a:bodyPr>
          <a:lstStyle/>
          <a:p>
            <a:endParaRPr lang="ru-RU" b="1" u="sng" dirty="0">
              <a:solidFill>
                <a:schemeClr val="tx2"/>
              </a:solidFill>
              <a:latin typeface="Textbook New Bold"/>
              <a:cs typeface="Tahoma" pitchFamily="34" charset="0"/>
            </a:endParaRPr>
          </a:p>
          <a:p>
            <a:r>
              <a:rPr lang="ru-RU" b="1" u="sng" dirty="0">
                <a:solidFill>
                  <a:srgbClr val="002060"/>
                </a:solidFill>
                <a:latin typeface="Textbook New Bold"/>
                <a:cs typeface="Tahoma" pitchFamily="34" charset="0"/>
              </a:rPr>
              <a:t>Токарева Марина Викторовна</a:t>
            </a:r>
            <a:r>
              <a:rPr lang="ru-RU" b="1" dirty="0">
                <a:solidFill>
                  <a:srgbClr val="002060"/>
                </a:solidFill>
                <a:latin typeface="Textbook New Bold"/>
                <a:cs typeface="Tahoma" pitchFamily="34" charset="0"/>
              </a:rPr>
              <a:t>, </a:t>
            </a:r>
            <a:br>
              <a:rPr lang="ru-RU" b="1" dirty="0">
                <a:solidFill>
                  <a:srgbClr val="002060"/>
                </a:solidFill>
                <a:latin typeface="Textbook New Bold"/>
                <a:cs typeface="Tahoma" pitchFamily="34" charset="0"/>
              </a:rPr>
            </a:br>
            <a:r>
              <a:rPr lang="ru-RU" b="1" dirty="0">
                <a:solidFill>
                  <a:srgbClr val="002060"/>
                </a:solidFill>
                <a:latin typeface="Textbook New Bold"/>
                <a:cs typeface="Tahoma" pitchFamily="34" charset="0"/>
              </a:rPr>
              <a:t>ведущий методист  Центра естественно-математического образования</a:t>
            </a:r>
          </a:p>
          <a:p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1459" name="Picture 19" descr="https://1sept.ru/img/firm-style/logo_ps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176" y="2631559"/>
            <a:ext cx="5112985" cy="1339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8196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359" imgH="360" progId="TCLayout.ActiveDocument.1">
                  <p:embed/>
                </p:oleObj>
              </mc:Choice>
              <mc:Fallback>
                <p:oleObj name="Слайд think-cell" r:id="rId4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 flipV="1">
            <a:off x="191732" y="1156506"/>
            <a:ext cx="10954929" cy="3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59" name="TextBox 58"/>
          <p:cNvSpPr txBox="1"/>
          <p:nvPr/>
        </p:nvSpPr>
        <p:spPr>
          <a:xfrm flipH="1">
            <a:off x="-1357745" y="1156506"/>
            <a:ext cx="9770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УМК «Линия жизни. 11 класс » (Базовый уровень)</a:t>
            </a: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 Под ред. В.В. Пасечника</a:t>
            </a:r>
          </a:p>
        </p:txBody>
      </p:sp>
      <p:pic>
        <p:nvPicPr>
          <p:cNvPr id="17920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31" y="2119802"/>
            <a:ext cx="5427619" cy="44517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02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054" y="1543050"/>
            <a:ext cx="5201244" cy="515810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6" name="Picture 3" descr="C:\Users\ZGaponyuk\AppData\Local\Temp\untitle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11111920" y="890316"/>
            <a:ext cx="914631" cy="11787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15C27329-611F-412D-A937-BA525A939F0B}"/>
              </a:ext>
            </a:extLst>
          </p:cNvPr>
          <p:cNvSpPr/>
          <p:nvPr/>
        </p:nvSpPr>
        <p:spPr>
          <a:xfrm>
            <a:off x="51172" y="79289"/>
            <a:ext cx="10307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Какие специальности наиболее востребованы?</a:t>
            </a:r>
          </a:p>
        </p:txBody>
      </p:sp>
    </p:spTree>
    <p:extLst>
      <p:ext uri="{BB962C8B-B14F-4D97-AF65-F5344CB8AC3E}">
        <p14:creationId xmlns:p14="http://schemas.microsoft.com/office/powerpoint/2010/main" val="27527883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359" imgH="360" progId="TCLayout.ActiveDocument.1">
                  <p:embed/>
                </p:oleObj>
              </mc:Choice>
              <mc:Fallback>
                <p:oleObj name="Слайд think-cell" r:id="rId4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 flipV="1">
            <a:off x="191732" y="1156506"/>
            <a:ext cx="10954929" cy="3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11</a:t>
            </a:fld>
            <a:endParaRPr lang="ru-RU" dirty="0"/>
          </a:p>
        </p:txBody>
      </p:sp>
      <p:pic>
        <p:nvPicPr>
          <p:cNvPr id="181256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529" y="1920295"/>
            <a:ext cx="3825875" cy="47357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9" name="TextBox 58"/>
          <p:cNvSpPr txBox="1"/>
          <p:nvPr/>
        </p:nvSpPr>
        <p:spPr>
          <a:xfrm flipH="1">
            <a:off x="-1510145" y="1314270"/>
            <a:ext cx="7744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Серия «Профильная школа»</a:t>
            </a:r>
          </a:p>
        </p:txBody>
      </p:sp>
      <p:sp>
        <p:nvSpPr>
          <p:cNvPr id="61" name="TextBox 60"/>
          <p:cNvSpPr txBox="1"/>
          <p:nvPr/>
        </p:nvSpPr>
        <p:spPr>
          <a:xfrm flipH="1">
            <a:off x="4375052" y="1129604"/>
            <a:ext cx="7670830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Н.В. Горбенко</a:t>
            </a:r>
          </a:p>
          <a:p>
            <a:pPr algn="ctr"/>
            <a:r>
              <a:rPr lang="ru-RU" b="1" dirty="0">
                <a:solidFill>
                  <a:srgbClr val="7030A0"/>
                </a:solidFill>
              </a:rPr>
              <a:t>«Биотехнология. 10-11 классы» </a:t>
            </a:r>
          </a:p>
        </p:txBody>
      </p:sp>
      <p:pic>
        <p:nvPicPr>
          <p:cNvPr id="1822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881678"/>
            <a:ext cx="4256519" cy="48067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6" name="Рисунок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942" y="796266"/>
            <a:ext cx="1015444" cy="131300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15C27329-611F-412D-A937-BA525A939F0B}"/>
              </a:ext>
            </a:extLst>
          </p:cNvPr>
          <p:cNvSpPr/>
          <p:nvPr/>
        </p:nvSpPr>
        <p:spPr>
          <a:xfrm>
            <a:off x="51172" y="79289"/>
            <a:ext cx="10307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Какие специальности наиболее востребованы?</a:t>
            </a:r>
          </a:p>
        </p:txBody>
      </p:sp>
    </p:spTree>
    <p:extLst>
      <p:ext uri="{BB962C8B-B14F-4D97-AF65-F5344CB8AC3E}">
        <p14:creationId xmlns:p14="http://schemas.microsoft.com/office/powerpoint/2010/main" val="170937834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359" imgH="360" progId="TCLayout.ActiveDocument.1">
                  <p:embed/>
                </p:oleObj>
              </mc:Choice>
              <mc:Fallback>
                <p:oleObj name="Слайд think-cell" r:id="rId4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 flipV="1">
            <a:off x="191732" y="1156506"/>
            <a:ext cx="10954929" cy="3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12</a:t>
            </a:fld>
            <a:endParaRPr lang="ru-RU" dirty="0"/>
          </a:p>
        </p:txBody>
      </p:sp>
      <p:sp>
        <p:nvSpPr>
          <p:cNvPr id="59" name="TextBox 58"/>
          <p:cNvSpPr txBox="1"/>
          <p:nvPr/>
        </p:nvSpPr>
        <p:spPr>
          <a:xfrm flipH="1">
            <a:off x="-1510145" y="1314270"/>
            <a:ext cx="7744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Серия «Профильная школа»</a:t>
            </a:r>
          </a:p>
        </p:txBody>
      </p:sp>
      <p:sp>
        <p:nvSpPr>
          <p:cNvPr id="61" name="TextBox 60"/>
          <p:cNvSpPr txBox="1"/>
          <p:nvPr/>
        </p:nvSpPr>
        <p:spPr>
          <a:xfrm flipH="1">
            <a:off x="4375052" y="1129604"/>
            <a:ext cx="7670830" cy="646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7030A0"/>
                </a:solidFill>
              </a:rPr>
              <a:t>Н.В. Горбенко</a:t>
            </a:r>
          </a:p>
          <a:p>
            <a:pPr algn="ctr"/>
            <a:r>
              <a:rPr lang="ru-RU" b="1" dirty="0">
                <a:solidFill>
                  <a:srgbClr val="7030A0"/>
                </a:solidFill>
              </a:rPr>
              <a:t>«Биотехнология. 10-11 классы» </a:t>
            </a:r>
          </a:p>
        </p:txBody>
      </p:sp>
      <p:pic>
        <p:nvPicPr>
          <p:cNvPr id="1832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775936"/>
            <a:ext cx="4279900" cy="4864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32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0369" y="1775936"/>
            <a:ext cx="3968722" cy="36700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83301" name="Picture 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7371" y="4659083"/>
            <a:ext cx="4318511" cy="20959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6" name="Рисунок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4239" y="1027098"/>
            <a:ext cx="1015444" cy="131300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id="{15C27329-611F-412D-A937-BA525A939F0B}"/>
              </a:ext>
            </a:extLst>
          </p:cNvPr>
          <p:cNvSpPr/>
          <p:nvPr/>
        </p:nvSpPr>
        <p:spPr>
          <a:xfrm>
            <a:off x="51172" y="79289"/>
            <a:ext cx="10307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Какие специальности наиболее востребованы?</a:t>
            </a:r>
          </a:p>
        </p:txBody>
      </p:sp>
    </p:spTree>
    <p:extLst>
      <p:ext uri="{BB962C8B-B14F-4D97-AF65-F5344CB8AC3E}">
        <p14:creationId xmlns:p14="http://schemas.microsoft.com/office/powerpoint/2010/main" val="3196866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359" imgH="360" progId="TCLayout.ActiveDocument.1">
                  <p:embed/>
                </p:oleObj>
              </mc:Choice>
              <mc:Fallback>
                <p:oleObj name="Слайд think-cell" r:id="rId4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22447" y="1156506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374074" y="1343892"/>
            <a:ext cx="8381999" cy="367145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845127" y="1343891"/>
            <a:ext cx="10508672" cy="3810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b="1" dirty="0"/>
              <a:t>Сферы использования биотехнологических знаний:</a:t>
            </a:r>
          </a:p>
          <a:p>
            <a:r>
              <a:rPr lang="ru-RU" dirty="0"/>
              <a:t>фармацевтическая отрасль;</a:t>
            </a:r>
          </a:p>
          <a:p>
            <a:r>
              <a:rPr lang="ru-RU" dirty="0"/>
              <a:t>медицина;</a:t>
            </a:r>
          </a:p>
          <a:p>
            <a:r>
              <a:rPr lang="ru-RU" dirty="0"/>
              <a:t>агропромышленный комплекс;</a:t>
            </a:r>
          </a:p>
          <a:p>
            <a:r>
              <a:rPr lang="ru-RU" dirty="0"/>
              <a:t> промышленная сфера;</a:t>
            </a:r>
          </a:p>
          <a:p>
            <a:r>
              <a:rPr lang="ru-RU" dirty="0"/>
              <a:t>научно-исследовательская сфера;</a:t>
            </a:r>
          </a:p>
          <a:p>
            <a:r>
              <a:rPr lang="ru-RU" dirty="0"/>
              <a:t>охрана окружающей среды;</a:t>
            </a:r>
          </a:p>
          <a:p>
            <a:r>
              <a:rPr lang="ru-RU" dirty="0"/>
              <a:t>сфера образования.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7" name="Двойная волна 6"/>
          <p:cNvSpPr/>
          <p:nvPr/>
        </p:nvSpPr>
        <p:spPr>
          <a:xfrm>
            <a:off x="540327" y="5223164"/>
            <a:ext cx="5735781" cy="1477991"/>
          </a:xfrm>
          <a:prstGeom prst="doubleWave">
            <a:avLst>
              <a:gd name="adj1" fmla="val 12500"/>
              <a:gd name="adj2" fmla="val 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«Нет ничего более изобретательного, чем сама природа…А человек – её венец, который может многое изменить…»</a:t>
            </a:r>
          </a:p>
        </p:txBody>
      </p:sp>
      <p:pic>
        <p:nvPicPr>
          <p:cNvPr id="144479" name="Picture 9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1842" y="4485986"/>
            <a:ext cx="2667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15C27329-611F-412D-A937-BA525A939F0B}"/>
              </a:ext>
            </a:extLst>
          </p:cNvPr>
          <p:cNvSpPr/>
          <p:nvPr/>
        </p:nvSpPr>
        <p:spPr>
          <a:xfrm>
            <a:off x="51172" y="79289"/>
            <a:ext cx="10307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Какие специальности наиболее востребованы?</a:t>
            </a:r>
          </a:p>
        </p:txBody>
      </p:sp>
    </p:spTree>
    <p:extLst>
      <p:ext uri="{BB962C8B-B14F-4D97-AF65-F5344CB8AC3E}">
        <p14:creationId xmlns:p14="http://schemas.microsoft.com/office/powerpoint/2010/main" val="3226908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359" imgH="360" progId="TCLayout.ActiveDocument.1">
                  <p:embed/>
                </p:oleObj>
              </mc:Choice>
              <mc:Fallback>
                <p:oleObj name="Слайд think-cell" r:id="rId4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3406" y="1274490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14</a:t>
            </a:fld>
            <a:endParaRPr lang="ru-RU" dirty="0"/>
          </a:p>
        </p:txBody>
      </p:sp>
      <p:pic>
        <p:nvPicPr>
          <p:cNvPr id="62" name="Рисунок 6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792" y="1616530"/>
            <a:ext cx="1505416" cy="1944216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63" name="Содержимое 4"/>
          <p:cNvSpPr txBox="1">
            <a:spLocks/>
          </p:cNvSpPr>
          <p:nvPr/>
        </p:nvSpPr>
        <p:spPr>
          <a:xfrm>
            <a:off x="3020786" y="1616530"/>
            <a:ext cx="7476087" cy="429441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8" tIns="45718" rIns="45718" bIns="45718">
            <a:no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457200" marR="0" indent="0" algn="ctr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20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914400" marR="0" indent="0" algn="ctr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1371600" marR="0" indent="0" algn="ctr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1828800" marR="0" indent="0" algn="ctr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2286000" marR="0" indent="0" algn="ctr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2743200" marR="0" indent="0" algn="ctr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3200400" marR="0" indent="0" algn="ctr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3657600" marR="0" indent="0" algn="ctr" defTabSz="914400" rtl="0" latinLnBrk="0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Tx/>
              <a:buSzPct val="100000"/>
              <a:buFont typeface="Arial"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just" hangingPunct="1">
              <a:buFont typeface="Wingdings" pitchFamily="2" charset="2"/>
              <a:buChar char="q"/>
            </a:pPr>
            <a:r>
              <a:rPr lang="ru-RU" sz="2200" b="1" i="1" u="sng" dirty="0">
                <a:solidFill>
                  <a:srgbClr val="C00000"/>
                </a:solidFill>
              </a:rPr>
              <a:t>Экологический мониторинг </a:t>
            </a:r>
            <a:r>
              <a:rPr lang="ru-RU" sz="2200" dirty="0"/>
              <a:t>– информационная система наблюдений, оценки и прогноза изменений в состоянии окружающей среды, созданная с целью выделения антропогенной составляющей этих изменений на фоне природных процессов</a:t>
            </a:r>
            <a:r>
              <a:rPr lang="ru-RU" sz="2200" b="1" dirty="0"/>
              <a:t> </a:t>
            </a:r>
          </a:p>
          <a:p>
            <a:pPr hangingPunct="1">
              <a:buFont typeface="Wingdings" pitchFamily="2" charset="2"/>
              <a:buChar char="q"/>
            </a:pPr>
            <a:r>
              <a:rPr lang="ru-RU" sz="2200" b="1" dirty="0">
                <a:solidFill>
                  <a:srgbClr val="C00000"/>
                </a:solidFill>
              </a:rPr>
              <a:t>Характерные особенности </a:t>
            </a:r>
            <a:r>
              <a:rPr lang="ru-RU" sz="2200" b="1" dirty="0" err="1">
                <a:solidFill>
                  <a:srgbClr val="C00000"/>
                </a:solidFill>
              </a:rPr>
              <a:t>экомониторинга</a:t>
            </a:r>
            <a:r>
              <a:rPr lang="ru-RU" sz="2200" b="1" dirty="0">
                <a:solidFill>
                  <a:srgbClr val="C00000"/>
                </a:solidFill>
              </a:rPr>
              <a:t> :</a:t>
            </a:r>
          </a:p>
          <a:p>
            <a:pPr hangingPunct="1"/>
            <a:r>
              <a:rPr lang="ru-RU" sz="2200" b="1" i="1" dirty="0"/>
              <a:t>Объектами исследования экологического мониторинга</a:t>
            </a:r>
            <a:r>
              <a:rPr lang="ru-RU" sz="2200" b="1" dirty="0"/>
              <a:t> </a:t>
            </a:r>
            <a:r>
              <a:rPr lang="ru-RU" sz="2200" dirty="0"/>
              <a:t>являются:</a:t>
            </a:r>
          </a:p>
          <a:p>
            <a:pPr hangingPunct="1">
              <a:buFont typeface="Wingdings" pitchFamily="2" charset="2"/>
              <a:buChar char="v"/>
            </a:pPr>
            <a:r>
              <a:rPr lang="ru-RU" sz="2200" i="1" dirty="0"/>
              <a:t>компоненты природной среды</a:t>
            </a:r>
            <a:endParaRPr lang="ru-RU" sz="2200" dirty="0"/>
          </a:p>
          <a:p>
            <a:pPr hangingPunct="1">
              <a:buFont typeface="Wingdings" pitchFamily="2" charset="2"/>
              <a:buChar char="v"/>
            </a:pPr>
            <a:r>
              <a:rPr lang="ru-RU" sz="2200" i="1" dirty="0"/>
              <a:t>природные объекты</a:t>
            </a:r>
            <a:endParaRPr lang="ru-RU" sz="2200" dirty="0"/>
          </a:p>
          <a:p>
            <a:pPr hangingPunct="1">
              <a:buFont typeface="Wingdings" pitchFamily="2" charset="2"/>
              <a:buChar char="v"/>
            </a:pPr>
            <a:r>
              <a:rPr lang="ru-RU" sz="2200" i="1" dirty="0"/>
              <a:t>природно-антропогенные объекты</a:t>
            </a:r>
            <a:endParaRPr lang="ru-RU" sz="2200" dirty="0"/>
          </a:p>
          <a:p>
            <a:pPr hangingPunct="1">
              <a:buFont typeface="Wingdings" pitchFamily="2" charset="2"/>
              <a:buChar char="v"/>
            </a:pPr>
            <a:r>
              <a:rPr lang="ru-RU" sz="2200" i="1" dirty="0"/>
              <a:t>источники антропогенного воздействия</a:t>
            </a:r>
            <a:endParaRPr lang="ru-RU" sz="2200" dirty="0"/>
          </a:p>
          <a:p>
            <a:pPr hangingPunct="1">
              <a:buFont typeface="Wingdings" pitchFamily="2" charset="2"/>
              <a:buChar char="v"/>
            </a:pPr>
            <a:r>
              <a:rPr lang="ru-RU" sz="2200" i="1" dirty="0"/>
              <a:t>группы населения</a:t>
            </a:r>
            <a:endParaRPr lang="ru-RU" sz="2200" dirty="0"/>
          </a:p>
          <a:p>
            <a:pPr hangingPunct="1">
              <a:buFont typeface="Wingdings" pitchFamily="2" charset="2"/>
              <a:buChar char="ü"/>
            </a:pPr>
            <a:endParaRPr lang="ru-RU" sz="2200" i="1" dirty="0"/>
          </a:p>
          <a:p>
            <a:pPr hangingPunct="1"/>
            <a:endParaRPr lang="ru-RU" sz="2200" dirty="0"/>
          </a:p>
        </p:txBody>
      </p:sp>
      <p:sp>
        <p:nvSpPr>
          <p:cNvPr id="39" name="Прямоугольник 38">
            <a:extLst>
              <a:ext uri="{FF2B5EF4-FFF2-40B4-BE49-F238E27FC236}">
                <a16:creationId xmlns:a16="http://schemas.microsoft.com/office/drawing/2014/main" id="{15C27329-611F-412D-A937-BA525A939F0B}"/>
              </a:ext>
            </a:extLst>
          </p:cNvPr>
          <p:cNvSpPr/>
          <p:nvPr/>
        </p:nvSpPr>
        <p:spPr>
          <a:xfrm>
            <a:off x="51172" y="79289"/>
            <a:ext cx="10307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Какие специальности наиболее востребованы?</a:t>
            </a:r>
          </a:p>
        </p:txBody>
      </p:sp>
    </p:spTree>
    <p:extLst>
      <p:ext uri="{BB962C8B-B14F-4D97-AF65-F5344CB8AC3E}">
        <p14:creationId xmlns:p14="http://schemas.microsoft.com/office/powerpoint/2010/main" val="28414627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359" imgH="360" progId="TCLayout.ActiveDocument.1">
                  <p:embed/>
                </p:oleObj>
              </mc:Choice>
              <mc:Fallback>
                <p:oleObj name="Слайд think-cell" r:id="rId4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3406" y="1274490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15</a:t>
            </a:fld>
            <a:endParaRPr lang="ru-RU" dirty="0"/>
          </a:p>
        </p:txBody>
      </p:sp>
      <p:pic>
        <p:nvPicPr>
          <p:cNvPr id="62" name="Picture 2"/>
          <p:cNvPicPr>
            <a:picLocks noChangeAspect="1" noChangeArrowheads="1"/>
          </p:cNvPicPr>
          <p:nvPr/>
        </p:nvPicPr>
        <p:blipFill rotWithShape="1">
          <a:blip r:embed="rId6"/>
          <a:srcRect l="21102" t="26174" r="52572" b="14393"/>
          <a:stretch/>
        </p:blipFill>
        <p:spPr bwMode="auto">
          <a:xfrm>
            <a:off x="1375513" y="1498433"/>
            <a:ext cx="4141550" cy="5256584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 rotWithShape="1">
          <a:blip r:embed="rId7"/>
          <a:srcRect l="7404" t="26201" r="66938" b="14632"/>
          <a:stretch/>
        </p:blipFill>
        <p:spPr bwMode="auto">
          <a:xfrm>
            <a:off x="5958187" y="1621599"/>
            <a:ext cx="3786863" cy="490947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</p:spPr>
      </p:pic>
      <p:pic>
        <p:nvPicPr>
          <p:cNvPr id="64" name="Рисунок 6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1" y="894419"/>
            <a:ext cx="1126118" cy="1454360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15C27329-611F-412D-A937-BA525A939F0B}"/>
              </a:ext>
            </a:extLst>
          </p:cNvPr>
          <p:cNvSpPr/>
          <p:nvPr/>
        </p:nvSpPr>
        <p:spPr>
          <a:xfrm>
            <a:off x="51172" y="79289"/>
            <a:ext cx="10307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Какие специальности наиболее востребованы?</a:t>
            </a:r>
          </a:p>
        </p:txBody>
      </p:sp>
    </p:spTree>
    <p:extLst>
      <p:ext uri="{BB962C8B-B14F-4D97-AF65-F5344CB8AC3E}">
        <p14:creationId xmlns:p14="http://schemas.microsoft.com/office/powerpoint/2010/main" val="15752037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359" imgH="360" progId="TCLayout.ActiveDocument.1">
                  <p:embed/>
                </p:oleObj>
              </mc:Choice>
              <mc:Fallback>
                <p:oleObj name="Слайд think-cell" r:id="rId4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39332" y="896118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16</a:t>
            </a:fld>
            <a:endParaRPr lang="ru-RU" dirty="0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15C27329-611F-412D-A937-BA525A939F0B}"/>
              </a:ext>
            </a:extLst>
          </p:cNvPr>
          <p:cNvSpPr/>
          <p:nvPr/>
        </p:nvSpPr>
        <p:spPr>
          <a:xfrm>
            <a:off x="159151" y="79288"/>
            <a:ext cx="103043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                             </a:t>
            </a: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1351472" y="2629453"/>
            <a:ext cx="8814198" cy="40717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/>
              <a:t> </a:t>
            </a:r>
            <a:r>
              <a:rPr lang="ru-RU" sz="2400" dirty="0">
                <a:solidFill>
                  <a:schemeClr val="tx1"/>
                </a:solidFill>
              </a:rPr>
              <a:t>Изучение мотивов выбора профессии школьниками показало, что значительную роль в этом играют советы окружающих:</a:t>
            </a:r>
          </a:p>
          <a:p>
            <a:r>
              <a:rPr lang="ru-RU" sz="2400" dirty="0">
                <a:solidFill>
                  <a:schemeClr val="tx1"/>
                </a:solidFill>
              </a:rPr>
              <a:t> 25 % детей выбирают профессию под влиянием друга, который более самостоятелен, </a:t>
            </a:r>
          </a:p>
          <a:p>
            <a:r>
              <a:rPr lang="ru-RU" sz="2400" dirty="0">
                <a:solidFill>
                  <a:schemeClr val="tx1"/>
                </a:solidFill>
              </a:rPr>
              <a:t>17 % — по совету родителей, </a:t>
            </a:r>
          </a:p>
          <a:p>
            <a:r>
              <a:rPr lang="ru-RU" sz="2400" dirty="0">
                <a:solidFill>
                  <a:schemeClr val="tx1"/>
                </a:solidFill>
              </a:rPr>
              <a:t>9 % — под влиянием средств массовой информации. </a:t>
            </a:r>
          </a:p>
          <a:p>
            <a:r>
              <a:rPr lang="ru-RU" sz="2400" dirty="0">
                <a:solidFill>
                  <a:schemeClr val="tx1"/>
                </a:solidFill>
              </a:rPr>
              <a:t>Еще 9% руководствуются малозначительными факторами, например близостью вуза к дому, и только 40% подростков выбирают профессию, ориентируясь на содержание деятельности. 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2220686" y="1054242"/>
            <a:ext cx="826780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«</a:t>
            </a:r>
            <a:r>
              <a:rPr lang="ru-RU" i="1" dirty="0">
                <a:solidFill>
                  <a:srgbClr val="222222"/>
                </a:solidFill>
                <a:latin typeface="Verdana" panose="020B0604030504040204" pitchFamily="34" charset="0"/>
              </a:rPr>
              <a:t>Специалист — это тот, кто знает очень много об очень малом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.» </a:t>
            </a:r>
            <a:r>
              <a:rPr lang="ru-RU" dirty="0" err="1">
                <a:solidFill>
                  <a:srgbClr val="222222"/>
                </a:solidFill>
                <a:latin typeface="Verdana" panose="020B0604030504040204" pitchFamily="34" charset="0"/>
              </a:rPr>
              <a:t>Батлер</a:t>
            </a:r>
            <a:r>
              <a:rPr lang="ru-RU" dirty="0">
                <a:solidFill>
                  <a:srgbClr val="222222"/>
                </a:solidFill>
                <a:latin typeface="Verdana" panose="020B0604030504040204" pitchFamily="34" charset="0"/>
              </a:rPr>
              <a:t> Н.</a:t>
            </a:r>
          </a:p>
          <a:p>
            <a:endParaRPr lang="ru-RU" dirty="0"/>
          </a:p>
          <a:p>
            <a:r>
              <a:rPr lang="ru-RU" dirty="0"/>
              <a:t>«</a:t>
            </a:r>
            <a:r>
              <a:rPr lang="ru-RU" i="1" dirty="0"/>
              <a:t>Если профессия становится образом жизни, то ремесло превращается в искусство</a:t>
            </a:r>
            <a:r>
              <a:rPr lang="ru-RU" dirty="0"/>
              <a:t>.» Шевелев И.</a:t>
            </a:r>
          </a:p>
          <a:p>
            <a:endParaRPr lang="ru-RU" dirty="0"/>
          </a:p>
          <a:p>
            <a:endParaRPr lang="ru-RU" dirty="0"/>
          </a:p>
        </p:txBody>
      </p:sp>
      <p:sp>
        <p:nvSpPr>
          <p:cNvPr id="3" name="5-конечная звезда 2"/>
          <p:cNvSpPr/>
          <p:nvPr/>
        </p:nvSpPr>
        <p:spPr>
          <a:xfrm>
            <a:off x="1266029" y="896118"/>
            <a:ext cx="620485" cy="65509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9" name="5-конечная звезда 78"/>
          <p:cNvSpPr/>
          <p:nvPr/>
        </p:nvSpPr>
        <p:spPr>
          <a:xfrm>
            <a:off x="1343872" y="1742356"/>
            <a:ext cx="620485" cy="65509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15C27329-611F-412D-A937-BA525A939F0B}"/>
              </a:ext>
            </a:extLst>
          </p:cNvPr>
          <p:cNvSpPr/>
          <p:nvPr/>
        </p:nvSpPr>
        <p:spPr>
          <a:xfrm>
            <a:off x="51172" y="79289"/>
            <a:ext cx="10307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 помочь детям выбрать профессию?</a:t>
            </a:r>
          </a:p>
        </p:txBody>
      </p:sp>
    </p:spTree>
    <p:extLst>
      <p:ext uri="{BB962C8B-B14F-4D97-AF65-F5344CB8AC3E}">
        <p14:creationId xmlns:p14="http://schemas.microsoft.com/office/powerpoint/2010/main" val="31524360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359" imgH="360" progId="TCLayout.ActiveDocument.1">
                  <p:embed/>
                </p:oleObj>
              </mc:Choice>
              <mc:Fallback>
                <p:oleObj name="Слайд think-cell" r:id="rId4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89350" y="1013232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17</a:t>
            </a:fld>
            <a:endParaRPr lang="ru-RU" dirty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15C27329-611F-412D-A937-BA525A939F0B}"/>
              </a:ext>
            </a:extLst>
          </p:cNvPr>
          <p:cNvSpPr/>
          <p:nvPr/>
        </p:nvSpPr>
        <p:spPr>
          <a:xfrm>
            <a:off x="51173" y="79288"/>
            <a:ext cx="104123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Востребованные специальности, связанные с биологией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4556616" y="1798139"/>
            <a:ext cx="3263387" cy="8077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539" dirty="0">
                <a:solidFill>
                  <a:schemeClr val="bg1"/>
                </a:solidFill>
              </a:rPr>
              <a:t>Востребованные специальности, связанные с биологией</a:t>
            </a:r>
          </a:p>
        </p:txBody>
      </p:sp>
      <p:sp>
        <p:nvSpPr>
          <p:cNvPr id="61" name="Стрелка вниз 60"/>
          <p:cNvSpPr/>
          <p:nvPr/>
        </p:nvSpPr>
        <p:spPr>
          <a:xfrm rot="2357631">
            <a:off x="4572150" y="3577976"/>
            <a:ext cx="472404" cy="97467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539"/>
          </a:p>
        </p:txBody>
      </p:sp>
      <p:sp>
        <p:nvSpPr>
          <p:cNvPr id="86" name="Стрелка вниз 85"/>
          <p:cNvSpPr/>
          <p:nvPr/>
        </p:nvSpPr>
        <p:spPr>
          <a:xfrm>
            <a:off x="5557913" y="3889232"/>
            <a:ext cx="464259" cy="8823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539"/>
          </a:p>
        </p:txBody>
      </p:sp>
      <p:sp>
        <p:nvSpPr>
          <p:cNvPr id="93" name="Прямоугольник 92"/>
          <p:cNvSpPr/>
          <p:nvPr/>
        </p:nvSpPr>
        <p:spPr>
          <a:xfrm>
            <a:off x="2053769" y="2400187"/>
            <a:ext cx="2115638" cy="115657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539" dirty="0">
                <a:solidFill>
                  <a:srgbClr val="FF0000"/>
                </a:solidFill>
              </a:rPr>
              <a:t>Технолог пищевой промышленности</a:t>
            </a:r>
          </a:p>
        </p:txBody>
      </p:sp>
      <p:sp>
        <p:nvSpPr>
          <p:cNvPr id="94" name="Прямоугольник 93"/>
          <p:cNvSpPr/>
          <p:nvPr/>
        </p:nvSpPr>
        <p:spPr>
          <a:xfrm>
            <a:off x="6851223" y="5047541"/>
            <a:ext cx="1937558" cy="1164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539" dirty="0">
                <a:solidFill>
                  <a:srgbClr val="FF0000"/>
                </a:solidFill>
              </a:rPr>
              <a:t>Диетолог</a:t>
            </a:r>
          </a:p>
        </p:txBody>
      </p:sp>
      <p:sp>
        <p:nvSpPr>
          <p:cNvPr id="95" name="Прямоугольник 94"/>
          <p:cNvSpPr/>
          <p:nvPr/>
        </p:nvSpPr>
        <p:spPr>
          <a:xfrm>
            <a:off x="2053769" y="3932731"/>
            <a:ext cx="2115638" cy="11855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539" dirty="0">
                <a:solidFill>
                  <a:srgbClr val="FF0000"/>
                </a:solidFill>
              </a:rPr>
              <a:t>Фармацевт</a:t>
            </a:r>
          </a:p>
        </p:txBody>
      </p:sp>
      <p:sp>
        <p:nvSpPr>
          <p:cNvPr id="96" name="Стрелка вниз 95"/>
          <p:cNvSpPr/>
          <p:nvPr/>
        </p:nvSpPr>
        <p:spPr>
          <a:xfrm rot="3741435">
            <a:off x="4513856" y="2651317"/>
            <a:ext cx="405887" cy="9665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539"/>
          </a:p>
        </p:txBody>
      </p:sp>
      <p:sp>
        <p:nvSpPr>
          <p:cNvPr id="97" name="Прямоугольник 96"/>
          <p:cNvSpPr/>
          <p:nvPr/>
        </p:nvSpPr>
        <p:spPr>
          <a:xfrm>
            <a:off x="8236053" y="2487760"/>
            <a:ext cx="2138070" cy="10699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539" dirty="0" err="1">
                <a:solidFill>
                  <a:srgbClr val="FF0000"/>
                </a:solidFill>
              </a:rPr>
              <a:t>Биоинженер</a:t>
            </a:r>
            <a:endParaRPr lang="ru-RU" sz="1539" dirty="0">
              <a:solidFill>
                <a:srgbClr val="FF0000"/>
              </a:solidFill>
            </a:endParaRPr>
          </a:p>
        </p:txBody>
      </p:sp>
      <p:sp>
        <p:nvSpPr>
          <p:cNvPr id="98" name="Прямоугольник 97"/>
          <p:cNvSpPr/>
          <p:nvPr/>
        </p:nvSpPr>
        <p:spPr>
          <a:xfrm>
            <a:off x="8236053" y="3818490"/>
            <a:ext cx="2138070" cy="11334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539" dirty="0">
                <a:solidFill>
                  <a:srgbClr val="FF0000"/>
                </a:solidFill>
              </a:rPr>
              <a:t>Психолог</a:t>
            </a:r>
          </a:p>
        </p:txBody>
      </p:sp>
      <p:sp>
        <p:nvSpPr>
          <p:cNvPr id="99" name="Стрелка вниз 98"/>
          <p:cNvSpPr/>
          <p:nvPr/>
        </p:nvSpPr>
        <p:spPr>
          <a:xfrm rot="21409748">
            <a:off x="6561200" y="3945059"/>
            <a:ext cx="469689" cy="8647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539"/>
          </a:p>
        </p:txBody>
      </p:sp>
      <p:sp>
        <p:nvSpPr>
          <p:cNvPr id="100" name="Стрелка вниз 99"/>
          <p:cNvSpPr/>
          <p:nvPr/>
        </p:nvSpPr>
        <p:spPr>
          <a:xfrm rot="18509647">
            <a:off x="7334393" y="3577858"/>
            <a:ext cx="471046" cy="8647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539"/>
          </a:p>
        </p:txBody>
      </p:sp>
      <p:sp>
        <p:nvSpPr>
          <p:cNvPr id="101" name="Стрелка вниз 100"/>
          <p:cNvSpPr/>
          <p:nvPr/>
        </p:nvSpPr>
        <p:spPr>
          <a:xfrm rot="17710583">
            <a:off x="7306610" y="2727328"/>
            <a:ext cx="471046" cy="8647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 sz="1539"/>
          </a:p>
        </p:txBody>
      </p:sp>
      <p:sp>
        <p:nvSpPr>
          <p:cNvPr id="102" name="Прямоугольник 101"/>
          <p:cNvSpPr/>
          <p:nvPr/>
        </p:nvSpPr>
        <p:spPr>
          <a:xfrm>
            <a:off x="4388158" y="5047541"/>
            <a:ext cx="1968958" cy="11644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539" dirty="0">
                <a:solidFill>
                  <a:srgbClr val="FF0000"/>
                </a:solidFill>
              </a:rPr>
              <a:t>Генетик</a:t>
            </a:r>
          </a:p>
        </p:txBody>
      </p:sp>
    </p:spTree>
    <p:extLst>
      <p:ext uri="{BB962C8B-B14F-4D97-AF65-F5344CB8AC3E}">
        <p14:creationId xmlns:p14="http://schemas.microsoft.com/office/powerpoint/2010/main" val="1296119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359" imgH="360" progId="TCLayout.ActiveDocument.1">
                  <p:embed/>
                </p:oleObj>
              </mc:Choice>
              <mc:Fallback>
                <p:oleObj name="Слайд think-cell" r:id="rId4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89350" y="1013232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15C27329-611F-412D-A937-BA525A939F0B}"/>
              </a:ext>
            </a:extLst>
          </p:cNvPr>
          <p:cNvSpPr/>
          <p:nvPr/>
        </p:nvSpPr>
        <p:spPr>
          <a:xfrm>
            <a:off x="51173" y="79288"/>
            <a:ext cx="104123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Новые специальности, связанные с биологией</a:t>
            </a: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2266161" y="1199072"/>
            <a:ext cx="7211683" cy="4347713"/>
          </a:xfrm>
          <a:prstGeom prst="roundRect">
            <a:avLst/>
          </a:prstGeom>
          <a:solidFill>
            <a:schemeClr val="accent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hangingPunct="0"/>
            <a:endParaRPr lang="ru-RU"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2927648" y="1361876"/>
            <a:ext cx="545435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Helvetica Neue"/>
              </a:rPr>
              <a:t>Новые специальности, связанные с биологией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>
                <a:latin typeface="Helvetica Neue"/>
              </a:rPr>
              <a:t>биогеограф</a:t>
            </a:r>
            <a:r>
              <a:rPr lang="ru-RU" dirty="0">
                <a:latin typeface="Helvetica Neue"/>
              </a:rPr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>
                <a:latin typeface="Helvetica Neue"/>
              </a:rPr>
              <a:t>валеолог</a:t>
            </a:r>
            <a:r>
              <a:rPr lang="ru-RU" dirty="0">
                <a:latin typeface="Helvetica Neue"/>
              </a:rPr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latin typeface="Helvetica Neue"/>
              </a:rPr>
              <a:t>врач космической медицины;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latin typeface="Helvetica Neue"/>
              </a:rPr>
              <a:t>врач-радиолог;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latin typeface="Helvetica Neue"/>
              </a:rPr>
              <a:t>зоопсихолог;</a:t>
            </a:r>
          </a:p>
          <a:p>
            <a:r>
              <a:rPr lang="ru-RU" b="1" dirty="0">
                <a:latin typeface="Helvetica Neue"/>
              </a:rPr>
              <a:t>Профессии, связанные с экологией:</a:t>
            </a:r>
            <a:endParaRPr lang="ru-RU" dirty="0">
              <a:latin typeface="Helvetica Neue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>
                <a:latin typeface="Helvetica Neue"/>
              </a:rPr>
              <a:t>экоаналитик</a:t>
            </a:r>
            <a:r>
              <a:rPr lang="ru-RU" dirty="0">
                <a:latin typeface="Helvetica Neue"/>
              </a:rPr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>
                <a:latin typeface="Helvetica Neue"/>
              </a:rPr>
              <a:t>экоаудитор</a:t>
            </a:r>
            <a:r>
              <a:rPr lang="ru-RU" dirty="0">
                <a:latin typeface="Helvetica Neue"/>
              </a:rPr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latin typeface="Helvetica Neue"/>
              </a:rPr>
              <a:t>геоэколог;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 err="1">
                <a:latin typeface="Helvetica Neue"/>
              </a:rPr>
              <a:t>гидроэколог</a:t>
            </a:r>
            <a:r>
              <a:rPr lang="ru-RU" dirty="0">
                <a:latin typeface="Helvetica Neue"/>
              </a:rPr>
              <a:t>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latin typeface="Helvetica Neue"/>
              </a:rPr>
              <a:t>медицинский эколог;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dirty="0">
                <a:latin typeface="Helvetica Neue"/>
              </a:rPr>
              <a:t>специалист по экологическому проектированию</a:t>
            </a:r>
          </a:p>
        </p:txBody>
      </p:sp>
    </p:spTree>
    <p:extLst>
      <p:ext uri="{BB962C8B-B14F-4D97-AF65-F5344CB8AC3E}">
        <p14:creationId xmlns:p14="http://schemas.microsoft.com/office/powerpoint/2010/main" val="17628993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359" imgH="360" progId="TCLayout.ActiveDocument.1">
                  <p:embed/>
                </p:oleObj>
              </mc:Choice>
              <mc:Fallback>
                <p:oleObj name="Слайд think-cell" r:id="rId4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39332" y="896118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19</a:t>
            </a:fld>
            <a:endParaRPr lang="ru-RU" dirty="0"/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15C27329-611F-412D-A937-BA525A939F0B}"/>
              </a:ext>
            </a:extLst>
          </p:cNvPr>
          <p:cNvSpPr/>
          <p:nvPr/>
        </p:nvSpPr>
        <p:spPr>
          <a:xfrm>
            <a:off x="159151" y="79288"/>
            <a:ext cx="103043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                             </a:t>
            </a: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1061357" y="1143001"/>
            <a:ext cx="9859494" cy="5558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>
                <a:solidFill>
                  <a:schemeClr val="tx1"/>
                </a:solidFill>
              </a:rPr>
              <a:t>Как стать заботливыми родителями при выборе профессии ребёнка:</a:t>
            </a:r>
          </a:p>
          <a:p>
            <a:r>
              <a:rPr lang="ru-RU" sz="2400" dirty="0">
                <a:solidFill>
                  <a:schemeClr val="tx1"/>
                </a:solidFill>
              </a:rPr>
              <a:t>1. Не настаивайте на своём выборе и дайте ребёнку самому определиться, что делать.</a:t>
            </a:r>
          </a:p>
          <a:p>
            <a:r>
              <a:rPr lang="ru-RU" sz="2400" dirty="0">
                <a:solidFill>
                  <a:schemeClr val="tx1"/>
                </a:solidFill>
              </a:rPr>
              <a:t>2. Расскажите, какие профессии сейчас наиболее востребованы.</a:t>
            </a:r>
          </a:p>
          <a:p>
            <a:r>
              <a:rPr lang="ru-RU" sz="2400" dirty="0">
                <a:solidFill>
                  <a:schemeClr val="tx1"/>
                </a:solidFill>
              </a:rPr>
              <a:t>3. Предложите те профессии, которые заинтересуют ребёнка.</a:t>
            </a:r>
          </a:p>
          <a:p>
            <a:r>
              <a:rPr lang="ru-RU" sz="2400" dirty="0">
                <a:solidFill>
                  <a:schemeClr val="tx1"/>
                </a:solidFill>
              </a:rPr>
              <a:t>4. Дайте максимум информации о разных профессиях.</a:t>
            </a:r>
          </a:p>
          <a:p>
            <a:r>
              <a:rPr lang="ru-RU" sz="2400" dirty="0">
                <a:solidFill>
                  <a:schemeClr val="tx1"/>
                </a:solidFill>
              </a:rPr>
              <a:t>5. Покажите неочевидные решения: специальности, о которых у ребёнка мало информации.</a:t>
            </a:r>
          </a:p>
          <a:p>
            <a:r>
              <a:rPr lang="ru-RU" sz="2400" dirty="0">
                <a:solidFill>
                  <a:schemeClr val="tx1"/>
                </a:solidFill>
              </a:rPr>
              <a:t>6. Не заставляйте учиться ради диплома: лучше потратить пару лет на самоопределение, а потом найти идеальную профессию.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15C27329-611F-412D-A937-BA525A939F0B}"/>
              </a:ext>
            </a:extLst>
          </p:cNvPr>
          <p:cNvSpPr/>
          <p:nvPr/>
        </p:nvSpPr>
        <p:spPr>
          <a:xfrm>
            <a:off x="311551" y="231688"/>
            <a:ext cx="1030435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                             Вместо заключения</a:t>
            </a:r>
          </a:p>
        </p:txBody>
      </p:sp>
    </p:spTree>
    <p:extLst>
      <p:ext uri="{BB962C8B-B14F-4D97-AF65-F5344CB8AC3E}">
        <p14:creationId xmlns:p14="http://schemas.microsoft.com/office/powerpoint/2010/main" val="13460602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359" imgH="360" progId="TCLayout.ActiveDocument.1">
                  <p:embed/>
                </p:oleObj>
              </mc:Choice>
              <mc:Fallback>
                <p:oleObj name="Слайд think-cell" r:id="rId4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89350" y="1013232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15C27329-611F-412D-A937-BA525A939F0B}"/>
              </a:ext>
            </a:extLst>
          </p:cNvPr>
          <p:cNvSpPr/>
          <p:nvPr/>
        </p:nvSpPr>
        <p:spPr>
          <a:xfrm>
            <a:off x="51173" y="79288"/>
            <a:ext cx="104123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 век-век биологии</a:t>
            </a: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2266160" y="2529791"/>
            <a:ext cx="7384026" cy="1634486"/>
          </a:xfrm>
          <a:prstGeom prst="roundRect">
            <a:avLst/>
          </a:prstGeom>
          <a:solidFill>
            <a:schemeClr val="accent1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algn="ctr" hangingPunct="0"/>
            <a:r>
              <a:rPr lang="ru-RU" b="1" dirty="0"/>
              <a:t>В 2019 году Нобелевской премии в области физиологии и медицины удостоены американцы Уильям </a:t>
            </a:r>
            <a:r>
              <a:rPr lang="ru-RU" b="1" dirty="0" err="1"/>
              <a:t>Кэлин</a:t>
            </a:r>
            <a:r>
              <a:rPr lang="ru-RU" b="1" dirty="0"/>
              <a:t> и </a:t>
            </a:r>
            <a:r>
              <a:rPr lang="ru-RU" b="1" dirty="0" err="1"/>
              <a:t>Грегг</a:t>
            </a:r>
            <a:r>
              <a:rPr lang="ru-RU" b="1" dirty="0"/>
              <a:t> </a:t>
            </a:r>
            <a:r>
              <a:rPr lang="ru-RU" b="1" dirty="0" err="1"/>
              <a:t>Семенза</a:t>
            </a:r>
            <a:r>
              <a:rPr lang="ru-RU" b="1" dirty="0"/>
              <a:t>, а также британец Питер </a:t>
            </a:r>
            <a:r>
              <a:rPr lang="ru-RU" b="1" dirty="0" err="1"/>
              <a:t>Рэтклифф</a:t>
            </a:r>
            <a:r>
              <a:rPr lang="ru-RU" b="1" dirty="0"/>
              <a:t>. Лауреаты отмечены «за открытие механизмов, посредством которых клетки воспринимают доступность кислорода и адаптируются к ней».</a:t>
            </a:r>
            <a:endParaRPr lang="ru-RU" dirty="0"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432957" y="4784271"/>
            <a:ext cx="7413172" cy="14532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Нобелевской премии по медицине и физиологии в 2020 году удостоились британский ученый Майкл </a:t>
            </a:r>
            <a:r>
              <a:rPr lang="ru-RU" b="1" dirty="0" err="1">
                <a:solidFill>
                  <a:schemeClr val="tx1"/>
                </a:solidFill>
              </a:rPr>
              <a:t>Хоутон</a:t>
            </a:r>
            <a:r>
              <a:rPr lang="ru-RU" b="1" dirty="0">
                <a:solidFill>
                  <a:schemeClr val="tx1"/>
                </a:solidFill>
              </a:rPr>
              <a:t>, Харви Альтер и Чарльз Райс. Премию присудили за исследования вируса гепатита С. Эти ученые смогли найти виновника опасной болезни</a:t>
            </a:r>
            <a:r>
              <a:rPr lang="ru-RU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 rot="10800000" flipV="1">
            <a:off x="2266159" y="1538296"/>
            <a:ext cx="80371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ea typeface="Arial Unicode MS" panose="020B0604020202020204" pitchFamily="34" charset="-128"/>
                <a:cs typeface="Arial Unicode MS" panose="020B0604020202020204" pitchFamily="34" charset="-128"/>
              </a:rPr>
              <a:t>Лауреаты нобелевских премий в 2019, 2020 гг.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8012809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359" imgH="360" progId="TCLayout.ActiveDocument.1">
                  <p:embed/>
                </p:oleObj>
              </mc:Choice>
              <mc:Fallback>
                <p:oleObj name="Слайд think-cell" r:id="rId4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3406" y="1274490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20</a:t>
            </a:fld>
            <a:endParaRPr lang="ru-RU" dirty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15C27329-611F-412D-A937-BA525A939F0B}"/>
              </a:ext>
            </a:extLst>
          </p:cNvPr>
          <p:cNvSpPr/>
          <p:nvPr/>
        </p:nvSpPr>
        <p:spPr>
          <a:xfrm>
            <a:off x="51173" y="79288"/>
            <a:ext cx="104123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Серия «Моя будущая профессия»</a:t>
            </a:r>
          </a:p>
        </p:txBody>
      </p:sp>
      <p:sp>
        <p:nvSpPr>
          <p:cNvPr id="39" name="Прямоугольник: скругленные углы 8">
            <a:extLst>
              <a:ext uri="{FF2B5EF4-FFF2-40B4-BE49-F238E27FC236}">
                <a16:creationId xmlns:a16="http://schemas.microsoft.com/office/drawing/2014/main" id="{0E29F9B9-A6F7-4109-9F43-B3E3CF26C2CB}"/>
              </a:ext>
            </a:extLst>
          </p:cNvPr>
          <p:cNvSpPr/>
          <p:nvPr/>
        </p:nvSpPr>
        <p:spPr>
          <a:xfrm flipH="1">
            <a:off x="7951577" y="1352089"/>
            <a:ext cx="3493826" cy="1176008"/>
          </a:xfrm>
          <a:prstGeom prst="roundRect">
            <a:avLst/>
          </a:prstGeom>
          <a:solidFill>
            <a:srgbClr val="92D050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ctr">
            <a:spAutoFit/>
          </a:bodyPr>
          <a:lstStyle/>
          <a:p>
            <a:pPr hangingPunct="0"/>
            <a:endParaRPr lang="ru-RU">
              <a:solidFill>
                <a:srgbClr val="000000"/>
              </a:solidFill>
              <a:latin typeface="+mj-lt"/>
              <a:ea typeface="+mj-ea"/>
              <a:cs typeface="+mj-cs"/>
              <a:sym typeface="Helvetica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708325" y="1365988"/>
            <a:ext cx="8094590" cy="6615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ru-RU" sz="2263" b="1" spc="-28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Федеральный проект </a:t>
            </a:r>
          </a:p>
          <a:p>
            <a:pPr>
              <a:lnSpc>
                <a:spcPct val="95000"/>
              </a:lnSpc>
            </a:pPr>
            <a:r>
              <a:rPr lang="ru-RU" sz="2263" b="1" spc="-28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«Успех каждого ребёнка»</a:t>
            </a:r>
          </a:p>
        </p:txBody>
      </p:sp>
      <p:pic>
        <p:nvPicPr>
          <p:cNvPr id="61" name="Рисунок 6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7927" y="3514243"/>
            <a:ext cx="2146025" cy="284834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032" y="3529778"/>
            <a:ext cx="2151665" cy="284834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  <p:grpSp>
        <p:nvGrpSpPr>
          <p:cNvPr id="63" name="Группа 62"/>
          <p:cNvGrpSpPr/>
          <p:nvPr/>
        </p:nvGrpSpPr>
        <p:grpSpPr>
          <a:xfrm>
            <a:off x="1779957" y="2676542"/>
            <a:ext cx="7532590" cy="515004"/>
            <a:chOff x="558838" y="1935414"/>
            <a:chExt cx="10410362" cy="728336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B139A723-A86E-478B-9A92-20F301586D2E}"/>
                </a:ext>
              </a:extLst>
            </p:cNvPr>
            <p:cNvSpPr txBox="1"/>
            <p:nvPr/>
          </p:nvSpPr>
          <p:spPr>
            <a:xfrm>
              <a:off x="558838" y="2010760"/>
              <a:ext cx="10410362" cy="58745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76366" tIns="76366" rIns="76366" bIns="76366" rtlCol="0" anchor="ctr">
              <a:spAutoFit/>
            </a:bodyPr>
            <a:lstStyle>
              <a:defPPr>
                <a:defRPr lang="ru-RU"/>
              </a:defPPr>
              <a:lvl1pPr>
                <a:defRPr sz="2400" b="1">
                  <a:solidFill>
                    <a:schemeClr val="bg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1pPr>
              <a:lvl2pPr>
                <a:defRPr>
                  <a:solidFill>
                    <a:schemeClr val="lt1"/>
                  </a:solidFill>
                </a:defRPr>
              </a:lvl2pPr>
              <a:lvl3pPr>
                <a:defRPr>
                  <a:solidFill>
                    <a:schemeClr val="lt1"/>
                  </a:solidFill>
                </a:defRPr>
              </a:lvl3pPr>
              <a:lvl4pPr>
                <a:defRPr>
                  <a:solidFill>
                    <a:schemeClr val="lt1"/>
                  </a:solidFill>
                </a:defRPr>
              </a:lvl4pPr>
              <a:lvl5pPr>
                <a:defRPr>
                  <a:solidFill>
                    <a:schemeClr val="lt1"/>
                  </a:solidFill>
                </a:defRPr>
              </a:lvl5pPr>
              <a:lvl6pPr>
                <a:defRPr>
                  <a:solidFill>
                    <a:schemeClr val="lt1"/>
                  </a:solidFill>
                </a:defRPr>
              </a:lvl6pPr>
              <a:lvl7pPr>
                <a:defRPr>
                  <a:solidFill>
                    <a:schemeClr val="lt1"/>
                  </a:solidFill>
                </a:defRPr>
              </a:lvl7pPr>
              <a:lvl8pPr>
                <a:defRPr>
                  <a:solidFill>
                    <a:schemeClr val="lt1"/>
                  </a:solidFill>
                </a:defRPr>
              </a:lvl8pPr>
              <a:lvl9pPr>
                <a:defRPr>
                  <a:solidFill>
                    <a:schemeClr val="lt1"/>
                  </a:solidFill>
                </a:defRPr>
              </a:lvl9pPr>
            </a:lstStyle>
            <a:p>
              <a:r>
                <a:rPr lang="ru-RU" sz="1697" dirty="0"/>
                <a:t>           Тесты по профориентации</a:t>
              </a:r>
            </a:p>
          </p:txBody>
        </p:sp>
        <p:grpSp>
          <p:nvGrpSpPr>
            <p:cNvPr id="66" name="Группа 65"/>
            <p:cNvGrpSpPr/>
            <p:nvPr/>
          </p:nvGrpSpPr>
          <p:grpSpPr>
            <a:xfrm>
              <a:off x="673521" y="1935414"/>
              <a:ext cx="728340" cy="728336"/>
              <a:chOff x="7559744" y="3122599"/>
              <a:chExt cx="728340" cy="728336"/>
            </a:xfrm>
          </p:grpSpPr>
          <p:sp>
            <p:nvSpPr>
              <p:cNvPr id="68" name="Овал 67">
                <a:extLst>
                  <a:ext uri="{FF2B5EF4-FFF2-40B4-BE49-F238E27FC236}">
                    <a16:creationId xmlns:a16="http://schemas.microsoft.com/office/drawing/2014/main" id="{9D1C2D6B-6670-4D68-9651-6A127E35AB9F}"/>
                  </a:ext>
                </a:extLst>
              </p:cNvPr>
              <p:cNvSpPr/>
              <p:nvPr/>
            </p:nvSpPr>
            <p:spPr>
              <a:xfrm>
                <a:off x="7559744" y="3122599"/>
                <a:ext cx="728340" cy="728336"/>
              </a:xfrm>
              <a:prstGeom prst="ellipse">
                <a:avLst/>
              </a:prstGeom>
              <a:ln w="28575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wrap="none" lIns="0" tIns="0" rIns="0" bIns="0" rtlCol="0" anchor="ctr"/>
              <a:lstStyle/>
              <a:p>
                <a:pPr algn="ctr"/>
                <a:endParaRPr lang="ru-RU" sz="1980" dirty="0">
                  <a:solidFill>
                    <a:schemeClr val="bg1">
                      <a:lumMod val="85000"/>
                    </a:schemeClr>
                  </a:solidFill>
                  <a:latin typeface="Open Sans Extrabold" panose="020B0906030804020204" pitchFamily="34" charset="0"/>
                  <a:ea typeface="Open Sans Extrabold" panose="020B0906030804020204" pitchFamily="34" charset="0"/>
                  <a:cs typeface="Open Sans Extrabold" panose="020B0906030804020204" pitchFamily="34" charset="0"/>
                </a:endParaRPr>
              </a:p>
            </p:txBody>
          </p:sp>
          <p:pic>
            <p:nvPicPr>
              <p:cNvPr id="78" name="Рисунок 77" descr="Профессор">
                <a:extLst>
                  <a:ext uri="{FF2B5EF4-FFF2-40B4-BE49-F238E27FC236}">
                    <a16:creationId xmlns:a16="http://schemas.microsoft.com/office/drawing/2014/main" id="{3579773E-1994-4EF6-87B2-0BFE8EF1C5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7704316" y="3238013"/>
                <a:ext cx="459904" cy="459904"/>
              </a:xfrm>
              <a:prstGeom prst="rect">
                <a:avLst/>
              </a:prstGeom>
            </p:spPr>
          </p:pic>
        </p:grpSp>
      </p:grpSp>
      <p:sp>
        <p:nvSpPr>
          <p:cNvPr id="79" name="Прямоугольник 78">
            <a:extLst>
              <a:ext uri="{FF2B5EF4-FFF2-40B4-BE49-F238E27FC236}">
                <a16:creationId xmlns:a16="http://schemas.microsoft.com/office/drawing/2014/main" id="{F9C4B42C-D5D2-486D-9848-E18ACC147307}"/>
              </a:ext>
            </a:extLst>
          </p:cNvPr>
          <p:cNvSpPr/>
          <p:nvPr/>
        </p:nvSpPr>
        <p:spPr>
          <a:xfrm>
            <a:off x="8060759" y="1327768"/>
            <a:ext cx="31114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333333"/>
                </a:solidFill>
                <a:latin typeface="Roboto"/>
              </a:rPr>
              <a:t>… все работы хороши,</a:t>
            </a:r>
            <a:br>
              <a:rPr lang="ru-RU" dirty="0"/>
            </a:br>
            <a:r>
              <a:rPr lang="ru-RU" dirty="0">
                <a:solidFill>
                  <a:srgbClr val="333333"/>
                </a:solidFill>
                <a:latin typeface="Roboto"/>
              </a:rPr>
              <a:t>выбирай</a:t>
            </a:r>
            <a:br>
              <a:rPr lang="ru-RU" dirty="0"/>
            </a:br>
            <a:r>
              <a:rPr lang="ru-RU" dirty="0">
                <a:solidFill>
                  <a:srgbClr val="333333"/>
                </a:solidFill>
                <a:latin typeface="Roboto"/>
              </a:rPr>
              <a:t>на вкус!</a:t>
            </a:r>
          </a:p>
          <a:p>
            <a:r>
              <a:rPr lang="ru-RU" dirty="0">
                <a:solidFill>
                  <a:srgbClr val="333333"/>
                </a:solidFill>
                <a:latin typeface="Roboto"/>
              </a:rPr>
              <a:t>В. Маяковский</a:t>
            </a:r>
            <a:endParaRPr lang="ru-RU" dirty="0"/>
          </a:p>
        </p:txBody>
      </p:sp>
      <p:pic>
        <p:nvPicPr>
          <p:cNvPr id="90" name="Рисунок 8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4927" y="3529778"/>
            <a:ext cx="2151664" cy="2848344"/>
          </a:xfrm>
          <a:prstGeom prst="rect">
            <a:avLst/>
          </a:prstGeom>
          <a:ln>
            <a:solidFill>
              <a:schemeClr val="bg1">
                <a:lumMod val="8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8687478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359" imgH="360" progId="TCLayout.ActiveDocument.1">
                  <p:embed/>
                </p:oleObj>
              </mc:Choice>
              <mc:Fallback>
                <p:oleObj name="Слайд think-cell" r:id="rId4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2525338" y="383636"/>
            <a:ext cx="111282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                                                                 Серия «Внеурочная деятельность»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3406" y="1274490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21</a:t>
            </a:fld>
            <a:endParaRPr lang="ru-RU" dirty="0"/>
          </a:p>
        </p:txBody>
      </p:sp>
      <p:sp>
        <p:nvSpPr>
          <p:cNvPr id="56" name="Прямоугольник 55"/>
          <p:cNvSpPr/>
          <p:nvPr/>
        </p:nvSpPr>
        <p:spPr>
          <a:xfrm>
            <a:off x="2588766" y="1270409"/>
            <a:ext cx="1888659" cy="3028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68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Социальное направление</a:t>
            </a:r>
          </a:p>
        </p:txBody>
      </p:sp>
      <p:sp>
        <p:nvSpPr>
          <p:cNvPr id="59" name="Прямоугольник 58"/>
          <p:cNvSpPr/>
          <p:nvPr/>
        </p:nvSpPr>
        <p:spPr>
          <a:xfrm>
            <a:off x="7434449" y="1235309"/>
            <a:ext cx="2187202" cy="3028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368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Общекультурное направление</a:t>
            </a:r>
          </a:p>
        </p:txBody>
      </p:sp>
      <p:sp>
        <p:nvSpPr>
          <p:cNvPr id="62" name="Прямоугольник 61"/>
          <p:cNvSpPr/>
          <p:nvPr/>
        </p:nvSpPr>
        <p:spPr>
          <a:xfrm>
            <a:off x="3904647" y="3916077"/>
            <a:ext cx="3406031" cy="302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368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Общеинтеллектуальное</a:t>
            </a:r>
            <a:r>
              <a:rPr lang="ru-RU" sz="1368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ru-RU" sz="1368" b="1" dirty="0"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направление</a:t>
            </a:r>
          </a:p>
        </p:txBody>
      </p:sp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5200" y="4797307"/>
            <a:ext cx="1073269" cy="1073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Рисунок 63" descr="C:\Users\lkoroleva\Desktop\Новая папка\7-9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7094" y="1623496"/>
            <a:ext cx="1040977" cy="135791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66" name="Рисунок 65" descr="C:\Users\lkoroleva\Desktop\2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532" y="1619621"/>
            <a:ext cx="1012848" cy="135791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68" name="Picture 3" descr="C:\Users\lmartynova\Desktop\Рисунок14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556" y="1619621"/>
            <a:ext cx="939734" cy="135791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8" name="Picture 5" descr="C:\Users\lmartynova\Desktop\Презентация августовки\Успех каждого ребенка\Внеуроч_Журналистика_65-0035-01\(cover) Журналистика  8-9 кл_65-0036-0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293" y="1594238"/>
            <a:ext cx="934969" cy="135791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Рисунок 78" descr="C:\Users\lkoroleva\Desktop\Новая папка\5-6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200" y="1594238"/>
            <a:ext cx="925775" cy="135791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80" name="Picture 2" descr="C:\Users\lmartynova\AppData\Local\Microsoft\Windows\Temporary Internet Files\Content.Outlook\59X04JPV\траектория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1539" y="1594238"/>
            <a:ext cx="903750" cy="135791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" name="Рисунок 80"/>
          <p:cNvPicPr/>
          <p:nvPr/>
        </p:nvPicPr>
        <p:blipFill>
          <a:blip r:embed="rId13"/>
          <a:stretch>
            <a:fillRect/>
          </a:stretch>
        </p:blipFill>
        <p:spPr>
          <a:xfrm>
            <a:off x="7855607" y="2760848"/>
            <a:ext cx="1034437" cy="135791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82" name="Рисунок 81"/>
          <p:cNvPicPr/>
          <p:nvPr/>
        </p:nvPicPr>
        <p:blipFill>
          <a:blip r:embed="rId14"/>
          <a:stretch>
            <a:fillRect/>
          </a:stretch>
        </p:blipFill>
        <p:spPr>
          <a:xfrm>
            <a:off x="9139827" y="2763233"/>
            <a:ext cx="1061447" cy="135791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83" name="Рисунок 82" descr="C:\Users\lkoroleva\Downloads\(cover) Исследовательские и проектные работы по химии. 5-9 классы. (Смирнова Н.Ю., Смирнов И.А.).png"/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356" y="4232961"/>
            <a:ext cx="1025171" cy="135791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84" name="Рисунок 83" descr="C:\Users\lkoroleva\Desktop\6.JPG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904" y="4227636"/>
            <a:ext cx="982403" cy="135791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</p:spPr>
      </p:pic>
      <p:pic>
        <p:nvPicPr>
          <p:cNvPr id="85" name="Picture 3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2871" y="4232961"/>
            <a:ext cx="1120687" cy="135791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6" name="Picture 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972" y="4205578"/>
            <a:ext cx="1073306" cy="135791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7" name="Picture 4" descr="C:\Users\lmartynova\Desktop\Обложки\1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307" y="4226146"/>
            <a:ext cx="1069558" cy="135791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2" descr="C:\Users\lmartynova\Desktop\Презентация августовки\(cover) Школа волонтёра. 10-11_16-058-01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592" y="2745544"/>
            <a:ext cx="877028" cy="135791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Рисунок 8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074" y="2745544"/>
            <a:ext cx="922072" cy="1357910"/>
          </a:xfrm>
          <a:prstGeom prst="rect">
            <a:avLst/>
          </a:prstGeom>
          <a:noFill/>
          <a:ln w="317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ffectLst>
            <a:outerShdw blurRad="190500" dist="381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90" name="Прямоугольник 89">
            <a:extLst>
              <a:ext uri="{FF2B5EF4-FFF2-40B4-BE49-F238E27FC236}">
                <a16:creationId xmlns:a16="http://schemas.microsoft.com/office/drawing/2014/main" id="{0374692A-A8C8-433A-BF11-7C8E8130BB59}"/>
              </a:ext>
            </a:extLst>
          </p:cNvPr>
          <p:cNvSpPr/>
          <p:nvPr/>
        </p:nvSpPr>
        <p:spPr>
          <a:xfrm>
            <a:off x="1663115" y="5752144"/>
            <a:ext cx="7627754" cy="236860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/>
          <a:p>
            <a:pPr>
              <a:spcAft>
                <a:spcPts val="513"/>
              </a:spcAft>
            </a:pPr>
            <a:r>
              <a:rPr lang="ru-RU" sz="1539" b="1" dirty="0">
                <a:solidFill>
                  <a:srgbClr val="2D2B8D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Возможности для развития каждого ребёнка. Готовое решение для учителя</a:t>
            </a:r>
          </a:p>
        </p:txBody>
      </p:sp>
    </p:spTree>
    <p:extLst>
      <p:ext uri="{BB962C8B-B14F-4D97-AF65-F5344CB8AC3E}">
        <p14:creationId xmlns:p14="http://schemas.microsoft.com/office/powerpoint/2010/main" val="4976635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359" imgH="360" progId="TCLayout.ActiveDocument.1">
                  <p:embed/>
                </p:oleObj>
              </mc:Choice>
              <mc:Fallback>
                <p:oleObj name="Слайд think-cell" r:id="rId4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2377" y="383636"/>
            <a:ext cx="62859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                           Вместо заключения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39332" y="968411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2321239" y="1164695"/>
            <a:ext cx="6942415" cy="40854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709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557" y="1474938"/>
            <a:ext cx="6261781" cy="4126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3145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359" imgH="360" progId="TCLayout.ActiveDocument.1">
                  <p:embed/>
                </p:oleObj>
              </mc:Choice>
              <mc:Fallback>
                <p:oleObj name="Слайд think-cell" r:id="rId4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22377" y="383636"/>
            <a:ext cx="614232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                                        Вместо заключения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39332" y="968411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23</a:t>
            </a:fld>
            <a:endParaRPr lang="ru-RU" dirty="0"/>
          </a:p>
        </p:txBody>
      </p:sp>
      <p:sp>
        <p:nvSpPr>
          <p:cNvPr id="39" name="Скругленный прямоугольник 38"/>
          <p:cNvSpPr/>
          <p:nvPr/>
        </p:nvSpPr>
        <p:spPr>
          <a:xfrm>
            <a:off x="2237015" y="1943100"/>
            <a:ext cx="7026640" cy="33070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tx1"/>
                </a:solidFill>
              </a:rPr>
              <a:t>На что стоит обратить внимание при выборе профессии </a:t>
            </a:r>
          </a:p>
          <a:p>
            <a:endParaRPr lang="ru-RU" sz="2000" dirty="0">
              <a:solidFill>
                <a:schemeClr val="tx1"/>
              </a:solidFill>
            </a:endParaRPr>
          </a:p>
          <a:p>
            <a:pPr marL="342900" indent="-342900">
              <a:buAutoNum type="arabicPeriod"/>
            </a:pPr>
            <a:r>
              <a:rPr lang="ru-RU" sz="2000" dirty="0">
                <a:solidFill>
                  <a:schemeClr val="tx1"/>
                </a:solidFill>
              </a:rPr>
              <a:t>Таланты и склонности ребёнка. </a:t>
            </a:r>
          </a:p>
          <a:p>
            <a:pPr marL="342900" indent="-342900">
              <a:buAutoNum type="arabicPeriod"/>
            </a:pPr>
            <a:r>
              <a:rPr lang="ru-RU" sz="2000" dirty="0">
                <a:solidFill>
                  <a:schemeClr val="tx1"/>
                </a:solidFill>
              </a:rPr>
              <a:t>Мотивация.</a:t>
            </a:r>
          </a:p>
          <a:p>
            <a:pPr marL="342900" indent="-342900">
              <a:buAutoNum type="arabicPeriod"/>
            </a:pPr>
            <a:r>
              <a:rPr lang="ru-RU" sz="2000" dirty="0">
                <a:solidFill>
                  <a:schemeClr val="tx1"/>
                </a:solidFill>
              </a:rPr>
              <a:t>Образ жизни, продиктованный будущей профессией.</a:t>
            </a:r>
          </a:p>
          <a:p>
            <a:pPr marL="342900" indent="-342900">
              <a:buAutoNum type="arabicPeriod"/>
            </a:pPr>
            <a:r>
              <a:rPr lang="ru-RU" sz="2000" dirty="0">
                <a:solidFill>
                  <a:schemeClr val="tx1"/>
                </a:solidFill>
              </a:rPr>
              <a:t>Готовность к развитию в профессии.</a:t>
            </a:r>
          </a:p>
          <a:p>
            <a:pPr marL="342900" indent="-342900">
              <a:buAutoNum type="arabicPeriod"/>
            </a:pPr>
            <a:r>
              <a:rPr lang="ru-RU" sz="2000" dirty="0">
                <a:solidFill>
                  <a:schemeClr val="tx1"/>
                </a:solidFill>
              </a:rPr>
              <a:t>Знакомство с профессией</a:t>
            </a:r>
          </a:p>
          <a:p>
            <a:pPr marL="342900" indent="-342900">
              <a:buAutoNum type="arabicPeriod"/>
            </a:pPr>
            <a:endParaRPr lang="ru-RU" u="sng" dirty="0"/>
          </a:p>
          <a:p>
            <a:pPr marL="342900" indent="-342900">
              <a:buAutoNum type="arabicPeriod"/>
            </a:pPr>
            <a:endParaRPr lang="ru-RU" u="sng" dirty="0"/>
          </a:p>
          <a:p>
            <a:endParaRPr lang="ru-RU" u="sng" dirty="0"/>
          </a:p>
          <a:p>
            <a:endParaRPr lang="ru-RU" u="sng" dirty="0"/>
          </a:p>
        </p:txBody>
      </p:sp>
    </p:spTree>
    <p:extLst>
      <p:ext uri="{BB962C8B-B14F-4D97-AF65-F5344CB8AC3E}">
        <p14:creationId xmlns:p14="http://schemas.microsoft.com/office/powerpoint/2010/main" val="22393219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359" imgH="360" progId="TCLayout.ActiveDocument.1">
                  <p:embed/>
                </p:oleObj>
              </mc:Choice>
              <mc:Fallback>
                <p:oleObj name="Слайд think-cell" r:id="rId4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3406" y="1274490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24</a:t>
            </a:fld>
            <a:endParaRPr lang="ru-RU" dirty="0"/>
          </a:p>
        </p:txBody>
      </p:sp>
      <p:pic>
        <p:nvPicPr>
          <p:cNvPr id="213014" name="Picture 2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711" y="133368"/>
            <a:ext cx="12095445" cy="615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06981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615" y="1424776"/>
            <a:ext cx="121920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СПАСИБО ЗА ВНИМАНИЕ!</a:t>
            </a:r>
            <a:b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ru-RU" sz="32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6" name="Подзаголовок 2"/>
          <p:cNvSpPr txBox="1">
            <a:spLocks/>
          </p:cNvSpPr>
          <p:nvPr/>
        </p:nvSpPr>
        <p:spPr>
          <a:xfrm>
            <a:off x="2798855" y="2862924"/>
            <a:ext cx="7330667" cy="2816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9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Группа компаний «Просвещение»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spc="-4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Адрес: 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127473, Москва, ул. </a:t>
            </a:r>
            <a:r>
              <a:rPr lang="ru-RU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Краснопролетарская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д. 16, стр. 3, подъезд 8, бизнес-центр «Новослободский»</a:t>
            </a:r>
            <a:b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400" b="1" spc="-4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Телефон: 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+7 (495) 789-30-40</a:t>
            </a:r>
            <a:b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400" b="1" spc="-4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Факс: 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+7 (495) 789-30-41</a:t>
            </a:r>
            <a:b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1400" b="1" spc="-4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Сайт: 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3"/>
              </a:rPr>
              <a:t>prosv.ru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400" b="1" spc="-4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Горячая линия: 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vopros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@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prosv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.</a:t>
            </a:r>
            <a:r>
              <a:rPr lang="en-US" sz="16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4"/>
              </a:rPr>
              <a:t>ru</a:t>
            </a:r>
            <a:br>
              <a:rPr lang="ru-RU" sz="1400" b="1" spc="-40" dirty="0">
                <a:solidFill>
                  <a:schemeClr val="tx1">
                    <a:lumMod val="65000"/>
                    <a:lumOff val="35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br>
              <a:rPr lang="ru-RU" sz="29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lang="ru-RU" sz="2900" b="1" spc="-40" dirty="0">
              <a:gradFill>
                <a:gsLst>
                  <a:gs pos="88000">
                    <a:srgbClr val="00B0F0"/>
                  </a:gs>
                  <a:gs pos="0">
                    <a:srgbClr val="2D2B8D"/>
                  </a:gs>
                </a:gsLst>
                <a:lin ang="2400000" scaled="0"/>
              </a:gra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8" name="Рисунок 24">
            <a:hlinkClick r:id="rId5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464" y="3036445"/>
            <a:ext cx="1870014" cy="1870014"/>
          </a:xfrm>
          <a:prstGeom prst="rect">
            <a:avLst/>
          </a:prstGeom>
        </p:spPr>
      </p:pic>
      <p:sp>
        <p:nvSpPr>
          <p:cNvPr id="69" name="Заголовок 1"/>
          <p:cNvSpPr txBox="1">
            <a:spLocks/>
          </p:cNvSpPr>
          <p:nvPr/>
        </p:nvSpPr>
        <p:spPr bwMode="auto">
          <a:xfrm>
            <a:off x="215445" y="5667488"/>
            <a:ext cx="9007880" cy="7407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endParaRPr lang="ru-RU" sz="2400" b="1" cap="al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0" name="Прямая соединительная линия 69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3406" y="1274490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74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7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8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9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0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1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2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3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4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5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6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87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25</a:t>
            </a:fld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0" y="4666890"/>
            <a:ext cx="10128417" cy="2226828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spcBef>
                <a:spcPts val="534"/>
              </a:spcBef>
              <a:spcAft>
                <a:spcPts val="534"/>
              </a:spcAft>
              <a:defRPr/>
            </a:pPr>
            <a:endParaRPr lang="ru-RU" sz="2133" b="1" spc="133" dirty="0">
              <a:ln w="11430"/>
              <a:solidFill>
                <a:schemeClr val="accent1">
                  <a:lumMod val="75000"/>
                </a:schemeClr>
              </a:solidFill>
              <a:cs typeface="Times New Roman" pitchFamily="18" charset="0"/>
            </a:endParaRPr>
          </a:p>
          <a:p>
            <a:pPr algn="ctr">
              <a:spcBef>
                <a:spcPts val="534"/>
              </a:spcBef>
              <a:spcAft>
                <a:spcPts val="534"/>
              </a:spcAft>
              <a:defRPr/>
            </a:pPr>
            <a:r>
              <a:rPr lang="ru-RU" sz="2133" b="1" spc="133" dirty="0">
                <a:ln w="11430"/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Ведущий методист редакции биологии и естествознания:</a:t>
            </a:r>
            <a:br>
              <a:rPr lang="ru-RU" sz="2133" b="1" spc="133" dirty="0">
                <a:ln w="11430"/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</a:br>
            <a:r>
              <a:rPr lang="ru-RU" sz="2133" b="1" u="sng" spc="133" dirty="0">
                <a:ln w="11430"/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Токарева Марина Викторовна</a:t>
            </a:r>
          </a:p>
          <a:p>
            <a:pPr algn="ctr">
              <a:defRPr/>
            </a:pPr>
            <a:r>
              <a:rPr lang="ru-RU" sz="2133" b="1" spc="133" dirty="0">
                <a:ln w="11430"/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Телефон:(495) 789-30-40, доб. 46-60;</a:t>
            </a:r>
          </a:p>
          <a:p>
            <a:pPr algn="ctr">
              <a:defRPr/>
            </a:pPr>
            <a:r>
              <a:rPr lang="ru-RU" sz="2133" b="1" spc="133" dirty="0">
                <a:ln w="11430"/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E-mail: </a:t>
            </a:r>
            <a:r>
              <a:rPr lang="en-US" sz="2133" b="1" spc="133" dirty="0">
                <a:ln w="11430"/>
                <a:solidFill>
                  <a:schemeClr val="accent1">
                    <a:lumMod val="75000"/>
                  </a:schemeClr>
                </a:solidFill>
                <a:cs typeface="Times New Roman" pitchFamily="18" charset="0"/>
              </a:rPr>
              <a:t>MTokareva@prosv.ru</a:t>
            </a:r>
          </a:p>
          <a:p>
            <a:pPr algn="ctr">
              <a:defRPr/>
            </a:pPr>
            <a:endParaRPr lang="en-US" sz="1956" b="1" spc="133" dirty="0">
              <a:ln w="11430"/>
              <a:solidFill>
                <a:schemeClr val="accent1">
                  <a:lumMod val="75000"/>
                </a:schemeClr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633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кругленный прямоугольник 7"/>
          <p:cNvSpPr/>
          <p:nvPr/>
        </p:nvSpPr>
        <p:spPr>
          <a:xfrm>
            <a:off x="6482442" y="872032"/>
            <a:ext cx="5308053" cy="1107996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63536" y="2759333"/>
            <a:ext cx="6923314" cy="109867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556528" y="2351315"/>
            <a:ext cx="10799683" cy="244928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359" imgH="360" progId="TCLayout.ActiveDocument.1">
                  <p:embed/>
                </p:oleObj>
              </mc:Choice>
              <mc:Fallback>
                <p:oleObj name="Слайд think-cell" r:id="rId4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 flipV="1">
            <a:off x="142088" y="787475"/>
            <a:ext cx="11098388" cy="25889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39" name="Прямоугольник 1"/>
          <p:cNvSpPr>
            <a:spLocks noChangeArrowheads="1"/>
          </p:cNvSpPr>
          <p:nvPr/>
        </p:nvSpPr>
        <p:spPr bwMode="auto">
          <a:xfrm>
            <a:off x="816429" y="2351314"/>
            <a:ext cx="985109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ru-RU" alt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Новые направления в развитии биологии и медицины</a:t>
            </a:r>
          </a:p>
          <a:p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1.Фундаментальная медицина и биология.</a:t>
            </a:r>
          </a:p>
          <a:p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Генетика в медицине.</a:t>
            </a:r>
          </a:p>
          <a:p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Секвенирование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генома человека </a:t>
            </a:r>
          </a:p>
          <a:p>
            <a:r>
              <a:rPr lang="ru-RU" alt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Биотехнологии – будущее медицины.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Использование стволовых клеток.</a:t>
            </a:r>
            <a:endParaRPr lang="ru-RU" alt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91282" y="872032"/>
            <a:ext cx="59468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482442" y="1056698"/>
            <a:ext cx="53563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«Самое большое сокровище всего человечества есть сам человек.»</a:t>
            </a:r>
          </a:p>
          <a:p>
            <a:r>
              <a:rPr lang="ru-RU" b="1" dirty="0"/>
              <a:t>О. Довженко</a:t>
            </a:r>
            <a:endParaRPr lang="ru-RU" dirty="0"/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15C27329-611F-412D-A937-BA525A939F0B}"/>
              </a:ext>
            </a:extLst>
          </p:cNvPr>
          <p:cNvSpPr/>
          <p:nvPr/>
        </p:nvSpPr>
        <p:spPr>
          <a:xfrm>
            <a:off x="51173" y="79288"/>
            <a:ext cx="104123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 век-век биологии</a:t>
            </a:r>
          </a:p>
        </p:txBody>
      </p:sp>
    </p:spTree>
    <p:extLst>
      <p:ext uri="{BB962C8B-B14F-4D97-AF65-F5344CB8AC3E}">
        <p14:creationId xmlns:p14="http://schemas.microsoft.com/office/powerpoint/2010/main" val="1017065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359" imgH="360" progId="TCLayout.ActiveDocument.1">
                  <p:embed/>
                </p:oleObj>
              </mc:Choice>
              <mc:Fallback>
                <p:oleObj name="Слайд think-cell" r:id="rId4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3406" y="1274490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4</a:t>
            </a:fld>
            <a:endParaRPr lang="ru-RU" dirty="0"/>
          </a:p>
        </p:txBody>
      </p:sp>
      <p:pic>
        <p:nvPicPr>
          <p:cNvPr id="140317" name="Picture 2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33"/>
          <a:stretch/>
        </p:blipFill>
        <p:spPr bwMode="auto">
          <a:xfrm>
            <a:off x="250672" y="1774536"/>
            <a:ext cx="3662201" cy="150953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0318" name="Picture 3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3204" y="1656195"/>
            <a:ext cx="5771831" cy="4991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1" name="TextBox 60"/>
          <p:cNvSpPr txBox="1"/>
          <p:nvPr/>
        </p:nvSpPr>
        <p:spPr>
          <a:xfrm rot="10800000" flipH="1" flipV="1">
            <a:off x="-2922814" y="1381703"/>
            <a:ext cx="14539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УМК «Линия жизни. 8 класс»</a:t>
            </a:r>
          </a:p>
        </p:txBody>
      </p:sp>
      <p:pic>
        <p:nvPicPr>
          <p:cNvPr id="145416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698"/>
          <a:stretch/>
        </p:blipFill>
        <p:spPr bwMode="auto">
          <a:xfrm>
            <a:off x="-12286" y="3608614"/>
            <a:ext cx="6107699" cy="30386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15C27329-611F-412D-A937-BA525A939F0B}"/>
              </a:ext>
            </a:extLst>
          </p:cNvPr>
          <p:cNvSpPr/>
          <p:nvPr/>
        </p:nvSpPr>
        <p:spPr>
          <a:xfrm>
            <a:off x="51173" y="79288"/>
            <a:ext cx="104123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 век-век биологии</a:t>
            </a:r>
          </a:p>
        </p:txBody>
      </p:sp>
    </p:spTree>
    <p:extLst>
      <p:ext uri="{BB962C8B-B14F-4D97-AF65-F5344CB8AC3E}">
        <p14:creationId xmlns:p14="http://schemas.microsoft.com/office/powerpoint/2010/main" val="2742324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359" imgH="360" progId="TCLayout.ActiveDocument.1">
                  <p:embed/>
                </p:oleObj>
              </mc:Choice>
              <mc:Fallback>
                <p:oleObj name="Слайд think-cell" r:id="rId4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3406" y="1274490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66" name="TextBox 65"/>
          <p:cNvSpPr txBox="1"/>
          <p:nvPr/>
        </p:nvSpPr>
        <p:spPr>
          <a:xfrm rot="10800000" flipH="1" flipV="1">
            <a:off x="9095014" y="5092687"/>
            <a:ext cx="252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УМК «Линия жизни»</a:t>
            </a:r>
          </a:p>
        </p:txBody>
      </p:sp>
      <p:pic>
        <p:nvPicPr>
          <p:cNvPr id="14438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2" y="1378836"/>
            <a:ext cx="4968875" cy="33395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4745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58" y="4757784"/>
            <a:ext cx="6776478" cy="2100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869" y="1378836"/>
            <a:ext cx="5085226" cy="372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15C27329-611F-412D-A937-BA525A939F0B}"/>
              </a:ext>
            </a:extLst>
          </p:cNvPr>
          <p:cNvSpPr/>
          <p:nvPr/>
        </p:nvSpPr>
        <p:spPr>
          <a:xfrm>
            <a:off x="51173" y="79288"/>
            <a:ext cx="104123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21 век-век биологии</a:t>
            </a:r>
          </a:p>
        </p:txBody>
      </p:sp>
    </p:spTree>
    <p:extLst>
      <p:ext uri="{BB962C8B-B14F-4D97-AF65-F5344CB8AC3E}">
        <p14:creationId xmlns:p14="http://schemas.microsoft.com/office/powerpoint/2010/main" val="24862520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359" imgH="360" progId="TCLayout.ActiveDocument.1">
                  <p:embed/>
                </p:oleObj>
              </mc:Choice>
              <mc:Fallback>
                <p:oleObj name="Слайд think-cell" r:id="rId4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>
            <a:off x="23406" y="1274490"/>
            <a:ext cx="10987314" cy="0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id="{15C27329-611F-412D-A937-BA525A939F0B}"/>
              </a:ext>
            </a:extLst>
          </p:cNvPr>
          <p:cNvSpPr/>
          <p:nvPr/>
        </p:nvSpPr>
        <p:spPr>
          <a:xfrm>
            <a:off x="51173" y="79288"/>
            <a:ext cx="104123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Серия «Профильная школа»</a:t>
            </a:r>
          </a:p>
        </p:txBody>
      </p:sp>
      <p:pic>
        <p:nvPicPr>
          <p:cNvPr id="56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670" y="2597946"/>
            <a:ext cx="1681777" cy="229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Рисунок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925" y="4252949"/>
            <a:ext cx="1764727" cy="238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Рисунок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5178" y="1835454"/>
            <a:ext cx="1819026" cy="2341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" name="Рисунок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788" y="1777293"/>
            <a:ext cx="1783732" cy="2419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Рисунок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6485" y="4196326"/>
            <a:ext cx="1890460" cy="2444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2989" y="5725502"/>
            <a:ext cx="882461" cy="87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" name="Рисунок 2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678" y="3444992"/>
            <a:ext cx="1863823" cy="241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" name="Рисунок 2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306" y="4228245"/>
            <a:ext cx="1791876" cy="2433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9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4457" y="1773919"/>
            <a:ext cx="1824408" cy="2559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74063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359" imgH="360" progId="TCLayout.ActiveDocument.1">
                  <p:embed/>
                </p:oleObj>
              </mc:Choice>
              <mc:Fallback>
                <p:oleObj name="Слайд think-cell" r:id="rId4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 flipV="1">
            <a:off x="191732" y="1156506"/>
            <a:ext cx="10954929" cy="3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59" name="TextBox 58"/>
          <p:cNvSpPr txBox="1"/>
          <p:nvPr/>
        </p:nvSpPr>
        <p:spPr>
          <a:xfrm flipH="1">
            <a:off x="-1357745" y="1156506"/>
            <a:ext cx="9770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УМК «Линия жизни. 10 </a:t>
            </a:r>
            <a:r>
              <a:rPr lang="ru-RU" b="1" dirty="0" err="1">
                <a:solidFill>
                  <a:srgbClr val="FF0000"/>
                </a:solidFill>
              </a:rPr>
              <a:t>кл</a:t>
            </a:r>
            <a:r>
              <a:rPr lang="ru-RU" b="1" dirty="0">
                <a:solidFill>
                  <a:srgbClr val="FF0000"/>
                </a:solidFill>
              </a:rPr>
              <a:t>.»  (Углублённый уровень) </a:t>
            </a: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 Под ред. В.В. Пасечника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15C27329-611F-412D-A937-BA525A939F0B}"/>
              </a:ext>
            </a:extLst>
          </p:cNvPr>
          <p:cNvSpPr/>
          <p:nvPr/>
        </p:nvSpPr>
        <p:spPr>
          <a:xfrm>
            <a:off x="51172" y="79289"/>
            <a:ext cx="10307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Какие специальности наиболее востребованы?</a:t>
            </a:r>
          </a:p>
        </p:txBody>
      </p:sp>
      <p:pic>
        <p:nvPicPr>
          <p:cNvPr id="168993" name="Picture 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732" y="1923791"/>
            <a:ext cx="5086850" cy="47235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8995" name="Picture 3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509" y="1509675"/>
            <a:ext cx="4676629" cy="513762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" name="Picture 2" descr="C:\Users\mtokareva\Downloads\(cover) Биология. 10 кл. Углублённый уровень (Под ред. Пасечника В. В.)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5484" y="758122"/>
            <a:ext cx="1131839" cy="150310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7876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359" imgH="360" progId="TCLayout.ActiveDocument.1">
                  <p:embed/>
                </p:oleObj>
              </mc:Choice>
              <mc:Fallback>
                <p:oleObj name="Слайд think-cell" r:id="rId4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 flipV="1">
            <a:off x="191732" y="1156506"/>
            <a:ext cx="10954929" cy="3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8</a:t>
            </a:fld>
            <a:endParaRPr lang="ru-RU" dirty="0"/>
          </a:p>
        </p:txBody>
      </p:sp>
      <p:sp>
        <p:nvSpPr>
          <p:cNvPr id="59" name="TextBox 58"/>
          <p:cNvSpPr txBox="1"/>
          <p:nvPr/>
        </p:nvSpPr>
        <p:spPr>
          <a:xfrm flipH="1">
            <a:off x="-1357745" y="1156506"/>
            <a:ext cx="9770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УМК «Линия жизни. 11 класс » (Базовый уровень)</a:t>
            </a: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 Под ред. В.В. Пасечника</a:t>
            </a:r>
          </a:p>
        </p:txBody>
      </p:sp>
      <p:pic>
        <p:nvPicPr>
          <p:cNvPr id="168992" name="Picture 3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2" y="1827423"/>
            <a:ext cx="4975996" cy="46309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7156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689" y="1827422"/>
            <a:ext cx="6093296" cy="46309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6" name="Picture 3" descr="C:\Users\ZGaponyuk\AppData\Local\Temp\untitle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11111920" y="890316"/>
            <a:ext cx="914631" cy="11787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15C27329-611F-412D-A937-BA525A939F0B}"/>
              </a:ext>
            </a:extLst>
          </p:cNvPr>
          <p:cNvSpPr/>
          <p:nvPr/>
        </p:nvSpPr>
        <p:spPr>
          <a:xfrm>
            <a:off x="51172" y="79289"/>
            <a:ext cx="10307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Какие специальности наиболее востребованы?</a:t>
            </a:r>
          </a:p>
        </p:txBody>
      </p:sp>
    </p:spTree>
    <p:extLst>
      <p:ext uri="{BB962C8B-B14F-4D97-AF65-F5344CB8AC3E}">
        <p14:creationId xmlns:p14="http://schemas.microsoft.com/office/powerpoint/2010/main" val="12695133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 hidden="1">
            <a:extLst>
              <a:ext uri="{FF2B5EF4-FFF2-40B4-BE49-F238E27FC236}">
                <a16:creationId xmlns:a16="http://schemas.microsoft.com/office/drawing/2014/main" id="{C57A16CD-55A2-4F01-A658-438A93B431F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Слайд think-cell" r:id="rId4" imgW="359" imgH="360" progId="TCLayout.ActiveDocument.1">
                  <p:embed/>
                </p:oleObj>
              </mc:Choice>
              <mc:Fallback>
                <p:oleObj name="Слайд think-cell" r:id="rId4" imgW="359" imgH="36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" name="Прямоугольник 39">
            <a:extLst>
              <a:ext uri="{FF2B5EF4-FFF2-40B4-BE49-F238E27FC236}">
                <a16:creationId xmlns:a16="http://schemas.microsoft.com/office/drawing/2014/main" id="{E6838642-F192-40B3-9CE9-54140F0A90E1}"/>
              </a:ext>
            </a:extLst>
          </p:cNvPr>
          <p:cNvSpPr/>
          <p:nvPr/>
        </p:nvSpPr>
        <p:spPr>
          <a:xfrm>
            <a:off x="51172" y="6647295"/>
            <a:ext cx="12088483" cy="1077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700" dirty="0">
                <a:solidFill>
                  <a:schemeClr val="bg1">
                    <a:lumMod val="65000"/>
                  </a:schemeClr>
                </a:solidFill>
              </a:rPr>
              <a:t>© АО «Издательство "Просвещение"», 2019</a:t>
            </a:r>
          </a:p>
        </p:txBody>
      </p: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CE17528F-A29B-4404-8508-AC7A0AD4D1CF}"/>
              </a:ext>
            </a:extLst>
          </p:cNvPr>
          <p:cNvGrpSpPr/>
          <p:nvPr/>
        </p:nvGrpSpPr>
        <p:grpSpPr>
          <a:xfrm>
            <a:off x="10920851" y="133368"/>
            <a:ext cx="1036335" cy="358338"/>
            <a:chOff x="10099577" y="300997"/>
            <a:chExt cx="1512553" cy="523002"/>
          </a:xfrm>
          <a:solidFill>
            <a:schemeClr val="bg1"/>
          </a:solidFill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D4FC10EE-9BC1-4B37-9730-6D1A148B1C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3" name="Freeform 7">
              <a:extLst>
                <a:ext uri="{FF2B5EF4-FFF2-40B4-BE49-F238E27FC236}">
                  <a16:creationId xmlns:a16="http://schemas.microsoft.com/office/drawing/2014/main" id="{EBEEF818-38BD-480A-9B22-1E814DE877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:a16="http://schemas.microsoft.com/office/drawing/2014/main" id="{3F757E91-633C-45E0-8E38-8F8940BB59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5" name="Freeform 9">
              <a:extLst>
                <a:ext uri="{FF2B5EF4-FFF2-40B4-BE49-F238E27FC236}">
                  <a16:creationId xmlns:a16="http://schemas.microsoft.com/office/drawing/2014/main" id="{43E418C2-BD46-4515-B203-BC19D5A409F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6" name="Freeform 10">
              <a:extLst>
                <a:ext uri="{FF2B5EF4-FFF2-40B4-BE49-F238E27FC236}">
                  <a16:creationId xmlns:a16="http://schemas.microsoft.com/office/drawing/2014/main" id="{D927D5A2-27B3-4185-841E-72E7A2E8CA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7" name="Freeform 11">
              <a:extLst>
                <a:ext uri="{FF2B5EF4-FFF2-40B4-BE49-F238E27FC236}">
                  <a16:creationId xmlns:a16="http://schemas.microsoft.com/office/drawing/2014/main" id="{F2C50053-02A3-4CA9-8B8A-3A2F25C54D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8" name="Freeform 12">
              <a:extLst>
                <a:ext uri="{FF2B5EF4-FFF2-40B4-BE49-F238E27FC236}">
                  <a16:creationId xmlns:a16="http://schemas.microsoft.com/office/drawing/2014/main" id="{66D9BFA1-07F9-4E54-8E46-76E1DB2776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49" name="Freeform 13">
              <a:extLst>
                <a:ext uri="{FF2B5EF4-FFF2-40B4-BE49-F238E27FC236}">
                  <a16:creationId xmlns:a16="http://schemas.microsoft.com/office/drawing/2014/main" id="{E2F91430-0D62-4CE5-9911-3ED7999532A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0" name="Freeform 14">
              <a:extLst>
                <a:ext uri="{FF2B5EF4-FFF2-40B4-BE49-F238E27FC236}">
                  <a16:creationId xmlns:a16="http://schemas.microsoft.com/office/drawing/2014/main" id="{65C1C419-F34D-4D7B-BAC6-5519BC1C5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1" name="Freeform 15">
              <a:extLst>
                <a:ext uri="{FF2B5EF4-FFF2-40B4-BE49-F238E27FC236}">
                  <a16:creationId xmlns:a16="http://schemas.microsoft.com/office/drawing/2014/main" id="{ECC60C61-68E9-4E64-89DB-EE405C87F7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7" name="Freeform 16">
              <a:extLst>
                <a:ext uri="{FF2B5EF4-FFF2-40B4-BE49-F238E27FC236}">
                  <a16:creationId xmlns:a16="http://schemas.microsoft.com/office/drawing/2014/main" id="{D25F7B16-4431-4A80-ABCB-743E2C96F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8" name="Freeform 17">
              <a:extLst>
                <a:ext uri="{FF2B5EF4-FFF2-40B4-BE49-F238E27FC236}">
                  <a16:creationId xmlns:a16="http://schemas.microsoft.com/office/drawing/2014/main" id="{47569852-DE14-4E5C-B2D1-E9F307F669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5" name="Freeform 18">
              <a:extLst>
                <a:ext uri="{FF2B5EF4-FFF2-40B4-BE49-F238E27FC236}">
                  <a16:creationId xmlns:a16="http://schemas.microsoft.com/office/drawing/2014/main" id="{2558E6B6-983C-43F9-B70B-EB2F51FB782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6" name="Freeform 19">
              <a:extLst>
                <a:ext uri="{FF2B5EF4-FFF2-40B4-BE49-F238E27FC236}">
                  <a16:creationId xmlns:a16="http://schemas.microsoft.com/office/drawing/2014/main" id="{F38339E7-E7FF-401A-A81A-D796CD4E3F9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Группа 36">
            <a:extLst>
              <a:ext uri="{FF2B5EF4-FFF2-40B4-BE49-F238E27FC236}">
                <a16:creationId xmlns:a16="http://schemas.microsoft.com/office/drawing/2014/main" id="{F891D045-80B5-4DC6-A762-D4045AC0D02E}"/>
              </a:ext>
            </a:extLst>
          </p:cNvPr>
          <p:cNvGrpSpPr/>
          <p:nvPr/>
        </p:nvGrpSpPr>
        <p:grpSpPr>
          <a:xfrm>
            <a:off x="11073251" y="285768"/>
            <a:ext cx="1036335" cy="358338"/>
            <a:chOff x="10099577" y="300997"/>
            <a:chExt cx="1512553" cy="523002"/>
          </a:xfrm>
          <a:solidFill>
            <a:srgbClr val="2D2B8D"/>
          </a:solidFill>
        </p:grpSpPr>
        <p:sp>
          <p:nvSpPr>
            <p:cNvPr id="38" name="Freeform 6">
              <a:extLst>
                <a:ext uri="{FF2B5EF4-FFF2-40B4-BE49-F238E27FC236}">
                  <a16:creationId xmlns:a16="http://schemas.microsoft.com/office/drawing/2014/main" id="{AA46FCA3-52A7-42DF-B423-50E2D3A9446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104558" y="546724"/>
              <a:ext cx="576131" cy="33206"/>
            </a:xfrm>
            <a:custGeom>
              <a:avLst/>
              <a:gdLst/>
              <a:ahLst/>
              <a:cxnLst>
                <a:cxn ang="0">
                  <a:pos x="1505" y="0"/>
                </a:cxn>
                <a:cxn ang="0">
                  <a:pos x="0" y="0"/>
                </a:cxn>
                <a:cxn ang="0">
                  <a:pos x="0" y="84"/>
                </a:cxn>
                <a:cxn ang="0">
                  <a:pos x="1509" y="84"/>
                </a:cxn>
                <a:cxn ang="0">
                  <a:pos x="1505" y="0"/>
                </a:cxn>
              </a:cxnLst>
              <a:rect l="0" t="0" r="r" b="b"/>
              <a:pathLst>
                <a:path w="1509" h="84">
                  <a:moveTo>
                    <a:pt x="1505" y="0"/>
                  </a:moveTo>
                  <a:lnTo>
                    <a:pt x="0" y="0"/>
                  </a:lnTo>
                  <a:lnTo>
                    <a:pt x="0" y="84"/>
                  </a:lnTo>
                  <a:lnTo>
                    <a:pt x="1509" y="84"/>
                  </a:lnTo>
                  <a:lnTo>
                    <a:pt x="1505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2" name="Freeform 7">
              <a:extLst>
                <a:ext uri="{FF2B5EF4-FFF2-40B4-BE49-F238E27FC236}">
                  <a16:creationId xmlns:a16="http://schemas.microsoft.com/office/drawing/2014/main" id="{C6711D80-4A50-4C96-8DFF-F72F58809F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029357" y="546724"/>
              <a:ext cx="576131" cy="33206"/>
            </a:xfrm>
            <a:custGeom>
              <a:avLst/>
              <a:gdLst/>
              <a:ahLst/>
              <a:cxnLst>
                <a:cxn ang="0">
                  <a:pos x="1510" y="0"/>
                </a:cxn>
                <a:cxn ang="0">
                  <a:pos x="9" y="0"/>
                </a:cxn>
                <a:cxn ang="0">
                  <a:pos x="0" y="84"/>
                </a:cxn>
                <a:cxn ang="0">
                  <a:pos x="1510" y="84"/>
                </a:cxn>
                <a:cxn ang="0">
                  <a:pos x="1510" y="0"/>
                </a:cxn>
              </a:cxnLst>
              <a:rect l="0" t="0" r="r" b="b"/>
              <a:pathLst>
                <a:path w="1510" h="84">
                  <a:moveTo>
                    <a:pt x="1510" y="0"/>
                  </a:moveTo>
                  <a:lnTo>
                    <a:pt x="9" y="0"/>
                  </a:lnTo>
                  <a:lnTo>
                    <a:pt x="0" y="84"/>
                  </a:lnTo>
                  <a:lnTo>
                    <a:pt x="1510" y="84"/>
                  </a:lnTo>
                  <a:lnTo>
                    <a:pt x="1510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3" name="Freeform 8">
              <a:extLst>
                <a:ext uri="{FF2B5EF4-FFF2-40B4-BE49-F238E27FC236}">
                  <a16:creationId xmlns:a16="http://schemas.microsoft.com/office/drawing/2014/main" id="{D4BF838A-63D2-4F88-9531-7E80D8414C6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99577" y="666268"/>
              <a:ext cx="131166" cy="122864"/>
            </a:xfrm>
            <a:custGeom>
              <a:avLst/>
              <a:gdLst/>
              <a:ahLst/>
              <a:cxnLst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8" y="309"/>
                </a:cxn>
                <a:cxn ang="0">
                  <a:pos x="148" y="292"/>
                </a:cxn>
                <a:cxn ang="0">
                  <a:pos x="106" y="283"/>
                </a:cxn>
                <a:cxn ang="0">
                  <a:pos x="106" y="30"/>
                </a:cxn>
                <a:cxn ang="0">
                  <a:pos x="232" y="30"/>
                </a:cxn>
                <a:cxn ang="0">
                  <a:pos x="232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0" y="0"/>
                </a:cxn>
                <a:cxn ang="0">
                  <a:pos x="0" y="17"/>
                </a:cxn>
              </a:cxnLst>
              <a:rect l="0" t="0" r="r" b="b"/>
              <a:pathLst>
                <a:path w="342" h="309">
                  <a:moveTo>
                    <a:pt x="0" y="17"/>
                  </a:move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8" y="309"/>
                  </a:lnTo>
                  <a:lnTo>
                    <a:pt x="148" y="292"/>
                  </a:lnTo>
                  <a:lnTo>
                    <a:pt x="106" y="283"/>
                  </a:lnTo>
                  <a:lnTo>
                    <a:pt x="106" y="30"/>
                  </a:lnTo>
                  <a:lnTo>
                    <a:pt x="232" y="30"/>
                  </a:lnTo>
                  <a:lnTo>
                    <a:pt x="232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0" y="0"/>
                  </a:lnTo>
                  <a:lnTo>
                    <a:pt x="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4" name="Freeform 9">
              <a:extLst>
                <a:ext uri="{FF2B5EF4-FFF2-40B4-BE49-F238E27FC236}">
                  <a16:creationId xmlns:a16="http://schemas.microsoft.com/office/drawing/2014/main" id="{EE5733E1-860D-4949-B528-F0144EF42E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253987" y="666268"/>
              <a:ext cx="89658" cy="122864"/>
            </a:xfrm>
            <a:custGeom>
              <a:avLst/>
              <a:gdLst/>
              <a:ahLst/>
              <a:cxnLst>
                <a:cxn ang="0">
                  <a:pos x="148" y="0"/>
                </a:cxn>
                <a:cxn ang="0">
                  <a:pos x="139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39" y="309"/>
                </a:cxn>
                <a:cxn ang="0">
                  <a:pos x="156" y="309"/>
                </a:cxn>
                <a:cxn ang="0">
                  <a:pos x="156" y="292"/>
                </a:cxn>
                <a:cxn ang="0">
                  <a:pos x="139" y="288"/>
                </a:cxn>
                <a:cxn ang="0">
                  <a:pos x="101" y="283"/>
                </a:cxn>
                <a:cxn ang="0">
                  <a:pos x="101" y="178"/>
                </a:cxn>
                <a:cxn ang="0">
                  <a:pos x="127" y="178"/>
                </a:cxn>
                <a:cxn ang="0">
                  <a:pos x="139" y="178"/>
                </a:cxn>
                <a:cxn ang="0">
                  <a:pos x="236" y="81"/>
                </a:cxn>
                <a:cxn ang="0">
                  <a:pos x="148" y="0"/>
                </a:cxn>
                <a:cxn ang="0">
                  <a:pos x="139" y="161"/>
                </a:cxn>
                <a:cxn ang="0">
                  <a:pos x="139" y="161"/>
                </a:cxn>
                <a:cxn ang="0">
                  <a:pos x="118" y="161"/>
                </a:cxn>
                <a:cxn ang="0">
                  <a:pos x="101" y="161"/>
                </a:cxn>
                <a:cxn ang="0">
                  <a:pos x="101" y="21"/>
                </a:cxn>
                <a:cxn ang="0">
                  <a:pos x="118" y="21"/>
                </a:cxn>
                <a:cxn ang="0">
                  <a:pos x="139" y="26"/>
                </a:cxn>
                <a:cxn ang="0">
                  <a:pos x="173" y="93"/>
                </a:cxn>
                <a:cxn ang="0">
                  <a:pos x="139" y="161"/>
                </a:cxn>
              </a:cxnLst>
              <a:rect l="0" t="0" r="r" b="b"/>
              <a:pathLst>
                <a:path w="236" h="309">
                  <a:moveTo>
                    <a:pt x="148" y="0"/>
                  </a:moveTo>
                  <a:lnTo>
                    <a:pt x="139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39" y="309"/>
                  </a:lnTo>
                  <a:lnTo>
                    <a:pt x="156" y="309"/>
                  </a:lnTo>
                  <a:lnTo>
                    <a:pt x="156" y="292"/>
                  </a:lnTo>
                  <a:lnTo>
                    <a:pt x="139" y="288"/>
                  </a:lnTo>
                  <a:lnTo>
                    <a:pt x="101" y="283"/>
                  </a:lnTo>
                  <a:lnTo>
                    <a:pt x="101" y="178"/>
                  </a:lnTo>
                  <a:lnTo>
                    <a:pt x="127" y="178"/>
                  </a:lnTo>
                  <a:lnTo>
                    <a:pt x="139" y="178"/>
                  </a:lnTo>
                  <a:cubicBezTo>
                    <a:pt x="203" y="174"/>
                    <a:pt x="236" y="144"/>
                    <a:pt x="236" y="81"/>
                  </a:cubicBezTo>
                  <a:cubicBezTo>
                    <a:pt x="236" y="26"/>
                    <a:pt x="198" y="0"/>
                    <a:pt x="148" y="0"/>
                  </a:cubicBezTo>
                  <a:close/>
                  <a:moveTo>
                    <a:pt x="139" y="161"/>
                  </a:moveTo>
                  <a:lnTo>
                    <a:pt x="139" y="161"/>
                  </a:lnTo>
                  <a:lnTo>
                    <a:pt x="118" y="161"/>
                  </a:lnTo>
                  <a:lnTo>
                    <a:pt x="101" y="161"/>
                  </a:lnTo>
                  <a:lnTo>
                    <a:pt x="101" y="21"/>
                  </a:lnTo>
                  <a:lnTo>
                    <a:pt x="118" y="21"/>
                  </a:lnTo>
                  <a:cubicBezTo>
                    <a:pt x="122" y="21"/>
                    <a:pt x="131" y="21"/>
                    <a:pt x="139" y="26"/>
                  </a:cubicBezTo>
                  <a:cubicBezTo>
                    <a:pt x="156" y="30"/>
                    <a:pt x="173" y="51"/>
                    <a:pt x="173" y="93"/>
                  </a:cubicBezTo>
                  <a:cubicBezTo>
                    <a:pt x="173" y="123"/>
                    <a:pt x="165" y="152"/>
                    <a:pt x="139" y="161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55" name="Freeform 10">
              <a:extLst>
                <a:ext uri="{FF2B5EF4-FFF2-40B4-BE49-F238E27FC236}">
                  <a16:creationId xmlns:a16="http://schemas.microsoft.com/office/drawing/2014/main" id="{95C544C4-FE20-4E54-8575-B167316C80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368549" y="664607"/>
              <a:ext cx="121204" cy="126184"/>
            </a:xfrm>
            <a:custGeom>
              <a:avLst/>
              <a:gdLst/>
              <a:ahLst/>
              <a:cxnLst>
                <a:cxn ang="0">
                  <a:pos x="160" y="0"/>
                </a:cxn>
                <a:cxn ang="0">
                  <a:pos x="156" y="0"/>
                </a:cxn>
                <a:cxn ang="0">
                  <a:pos x="0" y="156"/>
                </a:cxn>
                <a:cxn ang="0">
                  <a:pos x="156" y="317"/>
                </a:cxn>
                <a:cxn ang="0">
                  <a:pos x="160" y="317"/>
                </a:cxn>
                <a:cxn ang="0">
                  <a:pos x="317" y="156"/>
                </a:cxn>
                <a:cxn ang="0">
                  <a:pos x="160" y="0"/>
                </a:cxn>
                <a:cxn ang="0">
                  <a:pos x="160" y="300"/>
                </a:cxn>
                <a:cxn ang="0">
                  <a:pos x="160" y="300"/>
                </a:cxn>
                <a:cxn ang="0">
                  <a:pos x="156" y="300"/>
                </a:cxn>
                <a:cxn ang="0">
                  <a:pos x="72" y="148"/>
                </a:cxn>
                <a:cxn ang="0">
                  <a:pos x="156" y="17"/>
                </a:cxn>
                <a:cxn ang="0">
                  <a:pos x="245" y="169"/>
                </a:cxn>
                <a:cxn ang="0">
                  <a:pos x="160" y="300"/>
                </a:cxn>
              </a:cxnLst>
              <a:rect l="0" t="0" r="r" b="b"/>
              <a:pathLst>
                <a:path w="317" h="317">
                  <a:moveTo>
                    <a:pt x="160" y="0"/>
                  </a:moveTo>
                  <a:lnTo>
                    <a:pt x="156" y="0"/>
                  </a:lnTo>
                  <a:cubicBezTo>
                    <a:pt x="55" y="0"/>
                    <a:pt x="0" y="55"/>
                    <a:pt x="0" y="156"/>
                  </a:cubicBezTo>
                  <a:cubicBezTo>
                    <a:pt x="0" y="262"/>
                    <a:pt x="55" y="317"/>
                    <a:pt x="156" y="317"/>
                  </a:cubicBezTo>
                  <a:lnTo>
                    <a:pt x="160" y="317"/>
                  </a:lnTo>
                  <a:cubicBezTo>
                    <a:pt x="258" y="317"/>
                    <a:pt x="317" y="262"/>
                    <a:pt x="317" y="156"/>
                  </a:cubicBezTo>
                  <a:cubicBezTo>
                    <a:pt x="317" y="55"/>
                    <a:pt x="262" y="0"/>
                    <a:pt x="160" y="0"/>
                  </a:cubicBezTo>
                  <a:close/>
                  <a:moveTo>
                    <a:pt x="160" y="300"/>
                  </a:moveTo>
                  <a:lnTo>
                    <a:pt x="160" y="300"/>
                  </a:lnTo>
                  <a:lnTo>
                    <a:pt x="156" y="300"/>
                  </a:lnTo>
                  <a:cubicBezTo>
                    <a:pt x="110" y="296"/>
                    <a:pt x="72" y="258"/>
                    <a:pt x="72" y="148"/>
                  </a:cubicBezTo>
                  <a:cubicBezTo>
                    <a:pt x="72" y="55"/>
                    <a:pt x="106" y="21"/>
                    <a:pt x="156" y="17"/>
                  </a:cubicBezTo>
                  <a:cubicBezTo>
                    <a:pt x="207" y="21"/>
                    <a:pt x="245" y="63"/>
                    <a:pt x="245" y="169"/>
                  </a:cubicBezTo>
                  <a:cubicBezTo>
                    <a:pt x="245" y="232"/>
                    <a:pt x="220" y="300"/>
                    <a:pt x="160" y="30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0" name="Freeform 11">
              <a:extLst>
                <a:ext uri="{FF2B5EF4-FFF2-40B4-BE49-F238E27FC236}">
                  <a16:creationId xmlns:a16="http://schemas.microsoft.com/office/drawing/2014/main" id="{4FEC91D6-B0AB-4057-8F7C-1D51A3105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17978" y="664607"/>
              <a:ext cx="111241" cy="126184"/>
            </a:xfrm>
            <a:custGeom>
              <a:avLst/>
              <a:gdLst/>
              <a:ahLst/>
              <a:cxnLst>
                <a:cxn ang="0">
                  <a:pos x="190" y="296"/>
                </a:cxn>
                <a:cxn ang="0">
                  <a:pos x="72" y="156"/>
                </a:cxn>
                <a:cxn ang="0">
                  <a:pos x="173" y="21"/>
                </a:cxn>
                <a:cxn ang="0">
                  <a:pos x="266" y="101"/>
                </a:cxn>
                <a:cxn ang="0">
                  <a:pos x="283" y="101"/>
                </a:cxn>
                <a:cxn ang="0">
                  <a:pos x="283" y="17"/>
                </a:cxn>
                <a:cxn ang="0">
                  <a:pos x="262" y="17"/>
                </a:cxn>
                <a:cxn ang="0">
                  <a:pos x="165" y="0"/>
                </a:cxn>
                <a:cxn ang="0">
                  <a:pos x="0" y="152"/>
                </a:cxn>
                <a:cxn ang="0">
                  <a:pos x="165" y="317"/>
                </a:cxn>
                <a:cxn ang="0">
                  <a:pos x="292" y="287"/>
                </a:cxn>
                <a:cxn ang="0">
                  <a:pos x="292" y="241"/>
                </a:cxn>
                <a:cxn ang="0">
                  <a:pos x="283" y="241"/>
                </a:cxn>
                <a:cxn ang="0">
                  <a:pos x="190" y="296"/>
                </a:cxn>
              </a:cxnLst>
              <a:rect l="0" t="0" r="r" b="b"/>
              <a:pathLst>
                <a:path w="292" h="317">
                  <a:moveTo>
                    <a:pt x="190" y="296"/>
                  </a:moveTo>
                  <a:cubicBezTo>
                    <a:pt x="114" y="296"/>
                    <a:pt x="72" y="224"/>
                    <a:pt x="72" y="156"/>
                  </a:cubicBezTo>
                  <a:cubicBezTo>
                    <a:pt x="72" y="80"/>
                    <a:pt x="110" y="21"/>
                    <a:pt x="173" y="21"/>
                  </a:cubicBezTo>
                  <a:cubicBezTo>
                    <a:pt x="224" y="21"/>
                    <a:pt x="258" y="51"/>
                    <a:pt x="266" y="101"/>
                  </a:cubicBezTo>
                  <a:lnTo>
                    <a:pt x="283" y="101"/>
                  </a:lnTo>
                  <a:lnTo>
                    <a:pt x="283" y="17"/>
                  </a:lnTo>
                  <a:lnTo>
                    <a:pt x="262" y="17"/>
                  </a:lnTo>
                  <a:cubicBezTo>
                    <a:pt x="233" y="8"/>
                    <a:pt x="199" y="0"/>
                    <a:pt x="165" y="0"/>
                  </a:cubicBezTo>
                  <a:cubicBezTo>
                    <a:pt x="76" y="0"/>
                    <a:pt x="0" y="47"/>
                    <a:pt x="0" y="152"/>
                  </a:cubicBezTo>
                  <a:cubicBezTo>
                    <a:pt x="0" y="254"/>
                    <a:pt x="68" y="317"/>
                    <a:pt x="165" y="317"/>
                  </a:cubicBezTo>
                  <a:cubicBezTo>
                    <a:pt x="237" y="317"/>
                    <a:pt x="262" y="300"/>
                    <a:pt x="292" y="287"/>
                  </a:cubicBezTo>
                  <a:lnTo>
                    <a:pt x="292" y="241"/>
                  </a:lnTo>
                  <a:lnTo>
                    <a:pt x="283" y="241"/>
                  </a:lnTo>
                  <a:cubicBezTo>
                    <a:pt x="271" y="279"/>
                    <a:pt x="228" y="296"/>
                    <a:pt x="190" y="296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5" name="Freeform 12">
              <a:extLst>
                <a:ext uri="{FF2B5EF4-FFF2-40B4-BE49-F238E27FC236}">
                  <a16:creationId xmlns:a16="http://schemas.microsoft.com/office/drawing/2014/main" id="{C182FEA9-FC07-4415-96D0-A1D8535A23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54125" y="666268"/>
              <a:ext cx="96299" cy="122864"/>
            </a:xfrm>
            <a:custGeom>
              <a:avLst/>
              <a:gdLst/>
              <a:ahLst/>
              <a:cxnLst>
                <a:cxn ang="0">
                  <a:pos x="174" y="148"/>
                </a:cxn>
                <a:cxn ang="0">
                  <a:pos x="174" y="144"/>
                </a:cxn>
                <a:cxn ang="0">
                  <a:pos x="241" y="72"/>
                </a:cxn>
                <a:cxn ang="0">
                  <a:pos x="14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40" y="309"/>
                </a:cxn>
                <a:cxn ang="0">
                  <a:pos x="148" y="309"/>
                </a:cxn>
                <a:cxn ang="0">
                  <a:pos x="254" y="228"/>
                </a:cxn>
                <a:cxn ang="0">
                  <a:pos x="174" y="148"/>
                </a:cxn>
                <a:cxn ang="0">
                  <a:pos x="102" y="21"/>
                </a:cxn>
                <a:cxn ang="0">
                  <a:pos x="102" y="21"/>
                </a:cxn>
                <a:cxn ang="0">
                  <a:pos x="140" y="26"/>
                </a:cxn>
                <a:cxn ang="0">
                  <a:pos x="174" y="81"/>
                </a:cxn>
                <a:cxn ang="0">
                  <a:pos x="140" y="136"/>
                </a:cxn>
                <a:cxn ang="0">
                  <a:pos x="127" y="140"/>
                </a:cxn>
                <a:cxn ang="0">
                  <a:pos x="102" y="140"/>
                </a:cxn>
                <a:cxn ang="0">
                  <a:pos x="102" y="21"/>
                </a:cxn>
                <a:cxn ang="0">
                  <a:pos x="140" y="288"/>
                </a:cxn>
                <a:cxn ang="0">
                  <a:pos x="140" y="288"/>
                </a:cxn>
                <a:cxn ang="0">
                  <a:pos x="102" y="271"/>
                </a:cxn>
                <a:cxn ang="0">
                  <a:pos x="102" y="157"/>
                </a:cxn>
                <a:cxn ang="0">
                  <a:pos x="127" y="157"/>
                </a:cxn>
                <a:cxn ang="0">
                  <a:pos x="140" y="157"/>
                </a:cxn>
                <a:cxn ang="0">
                  <a:pos x="190" y="228"/>
                </a:cxn>
                <a:cxn ang="0">
                  <a:pos x="140" y="288"/>
                </a:cxn>
              </a:cxnLst>
              <a:rect l="0" t="0" r="r" b="b"/>
              <a:pathLst>
                <a:path w="254" h="309">
                  <a:moveTo>
                    <a:pt x="174" y="148"/>
                  </a:moveTo>
                  <a:lnTo>
                    <a:pt x="174" y="144"/>
                  </a:lnTo>
                  <a:cubicBezTo>
                    <a:pt x="212" y="136"/>
                    <a:pt x="241" y="110"/>
                    <a:pt x="241" y="72"/>
                  </a:cubicBezTo>
                  <a:cubicBezTo>
                    <a:pt x="241" y="21"/>
                    <a:pt x="199" y="0"/>
                    <a:pt x="140" y="0"/>
                  </a:cubicBez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40" y="309"/>
                  </a:lnTo>
                  <a:lnTo>
                    <a:pt x="148" y="309"/>
                  </a:lnTo>
                  <a:cubicBezTo>
                    <a:pt x="207" y="309"/>
                    <a:pt x="254" y="279"/>
                    <a:pt x="254" y="228"/>
                  </a:cubicBezTo>
                  <a:cubicBezTo>
                    <a:pt x="254" y="174"/>
                    <a:pt x="224" y="152"/>
                    <a:pt x="174" y="148"/>
                  </a:cubicBezTo>
                  <a:close/>
                  <a:moveTo>
                    <a:pt x="102" y="21"/>
                  </a:moveTo>
                  <a:lnTo>
                    <a:pt x="102" y="21"/>
                  </a:lnTo>
                  <a:cubicBezTo>
                    <a:pt x="114" y="21"/>
                    <a:pt x="127" y="21"/>
                    <a:pt x="140" y="26"/>
                  </a:cubicBezTo>
                  <a:cubicBezTo>
                    <a:pt x="161" y="30"/>
                    <a:pt x="174" y="47"/>
                    <a:pt x="174" y="81"/>
                  </a:cubicBezTo>
                  <a:cubicBezTo>
                    <a:pt x="174" y="106"/>
                    <a:pt x="165" y="131"/>
                    <a:pt x="140" y="136"/>
                  </a:cubicBezTo>
                  <a:cubicBezTo>
                    <a:pt x="135" y="136"/>
                    <a:pt x="131" y="140"/>
                    <a:pt x="127" y="140"/>
                  </a:cubicBezTo>
                  <a:lnTo>
                    <a:pt x="102" y="140"/>
                  </a:lnTo>
                  <a:lnTo>
                    <a:pt x="102" y="21"/>
                  </a:lnTo>
                  <a:close/>
                  <a:moveTo>
                    <a:pt x="140" y="288"/>
                  </a:moveTo>
                  <a:lnTo>
                    <a:pt x="140" y="288"/>
                  </a:lnTo>
                  <a:cubicBezTo>
                    <a:pt x="123" y="288"/>
                    <a:pt x="110" y="279"/>
                    <a:pt x="102" y="271"/>
                  </a:cubicBezTo>
                  <a:lnTo>
                    <a:pt x="102" y="157"/>
                  </a:lnTo>
                  <a:lnTo>
                    <a:pt x="127" y="157"/>
                  </a:lnTo>
                  <a:lnTo>
                    <a:pt x="140" y="157"/>
                  </a:lnTo>
                  <a:cubicBezTo>
                    <a:pt x="174" y="165"/>
                    <a:pt x="190" y="190"/>
                    <a:pt x="190" y="228"/>
                  </a:cubicBezTo>
                  <a:cubicBezTo>
                    <a:pt x="190" y="262"/>
                    <a:pt x="174" y="288"/>
                    <a:pt x="140" y="28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7" name="Freeform 13">
              <a:extLst>
                <a:ext uri="{FF2B5EF4-FFF2-40B4-BE49-F238E27FC236}">
                  <a16:creationId xmlns:a16="http://schemas.microsoft.com/office/drawing/2014/main" id="{1BC64215-C751-4645-A0EE-8DAF52ABE2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8649" y="666268"/>
              <a:ext cx="89658" cy="122864"/>
            </a:xfrm>
            <a:custGeom>
              <a:avLst/>
              <a:gdLst/>
              <a:ahLst/>
              <a:cxnLst>
                <a:cxn ang="0">
                  <a:pos x="199" y="279"/>
                </a:cxn>
                <a:cxn ang="0">
                  <a:pos x="101" y="279"/>
                </a:cxn>
                <a:cxn ang="0">
                  <a:pos x="101" y="157"/>
                </a:cxn>
                <a:cxn ang="0">
                  <a:pos x="156" y="157"/>
                </a:cxn>
                <a:cxn ang="0">
                  <a:pos x="169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69" y="93"/>
                </a:cxn>
                <a:cxn ang="0">
                  <a:pos x="156" y="136"/>
                </a:cxn>
                <a:cxn ang="0">
                  <a:pos x="101" y="136"/>
                </a:cxn>
                <a:cxn ang="0">
                  <a:pos x="101" y="30"/>
                </a:cxn>
                <a:cxn ang="0">
                  <a:pos x="194" y="30"/>
                </a:cxn>
                <a:cxn ang="0">
                  <a:pos x="207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203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4" y="309"/>
                </a:cxn>
                <a:cxn ang="0">
                  <a:pos x="237" y="220"/>
                </a:cxn>
                <a:cxn ang="0">
                  <a:pos x="220" y="220"/>
                </a:cxn>
                <a:cxn ang="0">
                  <a:pos x="199" y="279"/>
                </a:cxn>
              </a:cxnLst>
              <a:rect l="0" t="0" r="r" b="b"/>
              <a:pathLst>
                <a:path w="237" h="309">
                  <a:moveTo>
                    <a:pt x="199" y="279"/>
                  </a:moveTo>
                  <a:lnTo>
                    <a:pt x="101" y="279"/>
                  </a:lnTo>
                  <a:lnTo>
                    <a:pt x="101" y="157"/>
                  </a:lnTo>
                  <a:lnTo>
                    <a:pt x="156" y="157"/>
                  </a:lnTo>
                  <a:lnTo>
                    <a:pt x="169" y="199"/>
                  </a:lnTo>
                  <a:lnTo>
                    <a:pt x="186" y="199"/>
                  </a:lnTo>
                  <a:cubicBezTo>
                    <a:pt x="182" y="182"/>
                    <a:pt x="182" y="165"/>
                    <a:pt x="182" y="144"/>
                  </a:cubicBezTo>
                  <a:cubicBezTo>
                    <a:pt x="182" y="127"/>
                    <a:pt x="182" y="110"/>
                    <a:pt x="186" y="93"/>
                  </a:cubicBezTo>
                  <a:lnTo>
                    <a:pt x="169" y="93"/>
                  </a:lnTo>
                  <a:lnTo>
                    <a:pt x="156" y="136"/>
                  </a:lnTo>
                  <a:lnTo>
                    <a:pt x="101" y="136"/>
                  </a:lnTo>
                  <a:lnTo>
                    <a:pt x="101" y="30"/>
                  </a:lnTo>
                  <a:lnTo>
                    <a:pt x="194" y="30"/>
                  </a:lnTo>
                  <a:lnTo>
                    <a:pt x="207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203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4" y="309"/>
                  </a:lnTo>
                  <a:lnTo>
                    <a:pt x="237" y="220"/>
                  </a:lnTo>
                  <a:lnTo>
                    <a:pt x="220" y="220"/>
                  </a:lnTo>
                  <a:lnTo>
                    <a:pt x="199" y="27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69" name="Freeform 14">
              <a:extLst>
                <a:ext uri="{FF2B5EF4-FFF2-40B4-BE49-F238E27FC236}">
                  <a16:creationId xmlns:a16="http://schemas.microsoft.com/office/drawing/2014/main" id="{8376A7EB-8327-4B38-8E13-EB613ED84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93211" y="666268"/>
              <a:ext cx="189277" cy="157731"/>
            </a:xfrm>
            <a:custGeom>
              <a:avLst/>
              <a:gdLst/>
              <a:ahLst/>
              <a:cxnLst>
                <a:cxn ang="0">
                  <a:pos x="444" y="26"/>
                </a:cxn>
                <a:cxn ang="0">
                  <a:pos x="490" y="17"/>
                </a:cxn>
                <a:cxn ang="0">
                  <a:pos x="490" y="0"/>
                </a:cxn>
                <a:cxn ang="0">
                  <a:pos x="338" y="0"/>
                </a:cxn>
                <a:cxn ang="0">
                  <a:pos x="338" y="17"/>
                </a:cxn>
                <a:cxn ang="0">
                  <a:pos x="380" y="26"/>
                </a:cxn>
                <a:cxn ang="0">
                  <a:pos x="380" y="283"/>
                </a:cxn>
                <a:cxn ang="0">
                  <a:pos x="275" y="283"/>
                </a:cxn>
                <a:cxn ang="0">
                  <a:pos x="275" y="26"/>
                </a:cxn>
                <a:cxn ang="0">
                  <a:pos x="317" y="17"/>
                </a:cxn>
                <a:cxn ang="0">
                  <a:pos x="317" y="0"/>
                </a:cxn>
                <a:cxn ang="0">
                  <a:pos x="169" y="0"/>
                </a:cxn>
                <a:cxn ang="0">
                  <a:pos x="169" y="17"/>
                </a:cxn>
                <a:cxn ang="0">
                  <a:pos x="211" y="26"/>
                </a:cxn>
                <a:cxn ang="0">
                  <a:pos x="211" y="283"/>
                </a:cxn>
                <a:cxn ang="0">
                  <a:pos x="106" y="283"/>
                </a:cxn>
                <a:cxn ang="0">
                  <a:pos x="106" y="26"/>
                </a:cxn>
                <a:cxn ang="0">
                  <a:pos x="148" y="17"/>
                </a:cxn>
                <a:cxn ang="0">
                  <a:pos x="148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457" y="309"/>
                </a:cxn>
                <a:cxn ang="0">
                  <a:pos x="457" y="398"/>
                </a:cxn>
                <a:cxn ang="0">
                  <a:pos x="474" y="398"/>
                </a:cxn>
                <a:cxn ang="0">
                  <a:pos x="495" y="283"/>
                </a:cxn>
                <a:cxn ang="0">
                  <a:pos x="444" y="283"/>
                </a:cxn>
                <a:cxn ang="0">
                  <a:pos x="444" y="26"/>
                </a:cxn>
              </a:cxnLst>
              <a:rect l="0" t="0" r="r" b="b"/>
              <a:pathLst>
                <a:path w="495" h="398">
                  <a:moveTo>
                    <a:pt x="444" y="26"/>
                  </a:moveTo>
                  <a:lnTo>
                    <a:pt x="490" y="17"/>
                  </a:lnTo>
                  <a:lnTo>
                    <a:pt x="490" y="0"/>
                  </a:lnTo>
                  <a:lnTo>
                    <a:pt x="338" y="0"/>
                  </a:lnTo>
                  <a:lnTo>
                    <a:pt x="338" y="17"/>
                  </a:lnTo>
                  <a:lnTo>
                    <a:pt x="380" y="26"/>
                  </a:lnTo>
                  <a:lnTo>
                    <a:pt x="380" y="283"/>
                  </a:lnTo>
                  <a:lnTo>
                    <a:pt x="275" y="283"/>
                  </a:lnTo>
                  <a:lnTo>
                    <a:pt x="275" y="26"/>
                  </a:lnTo>
                  <a:lnTo>
                    <a:pt x="317" y="17"/>
                  </a:lnTo>
                  <a:lnTo>
                    <a:pt x="317" y="0"/>
                  </a:lnTo>
                  <a:lnTo>
                    <a:pt x="169" y="0"/>
                  </a:lnTo>
                  <a:lnTo>
                    <a:pt x="169" y="17"/>
                  </a:lnTo>
                  <a:lnTo>
                    <a:pt x="211" y="26"/>
                  </a:lnTo>
                  <a:lnTo>
                    <a:pt x="211" y="283"/>
                  </a:lnTo>
                  <a:lnTo>
                    <a:pt x="106" y="283"/>
                  </a:lnTo>
                  <a:lnTo>
                    <a:pt x="106" y="26"/>
                  </a:lnTo>
                  <a:lnTo>
                    <a:pt x="148" y="17"/>
                  </a:lnTo>
                  <a:lnTo>
                    <a:pt x="148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457" y="309"/>
                  </a:lnTo>
                  <a:lnTo>
                    <a:pt x="457" y="398"/>
                  </a:lnTo>
                  <a:lnTo>
                    <a:pt x="474" y="398"/>
                  </a:lnTo>
                  <a:lnTo>
                    <a:pt x="495" y="283"/>
                  </a:lnTo>
                  <a:lnTo>
                    <a:pt x="444" y="283"/>
                  </a:lnTo>
                  <a:lnTo>
                    <a:pt x="444" y="26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0" name="Freeform 15">
              <a:extLst>
                <a:ext uri="{FF2B5EF4-FFF2-40B4-BE49-F238E27FC236}">
                  <a16:creationId xmlns:a16="http://schemas.microsoft.com/office/drawing/2014/main" id="{07D29E00-DA23-4AB4-B331-DA524612D1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00751" y="666268"/>
              <a:ext cx="91317" cy="122864"/>
            </a:xfrm>
            <a:custGeom>
              <a:avLst/>
              <a:gdLst/>
              <a:ahLst/>
              <a:cxnLst>
                <a:cxn ang="0">
                  <a:pos x="237" y="220"/>
                </a:cxn>
                <a:cxn ang="0">
                  <a:pos x="224" y="220"/>
                </a:cxn>
                <a:cxn ang="0">
                  <a:pos x="199" y="279"/>
                </a:cxn>
                <a:cxn ang="0">
                  <a:pos x="102" y="279"/>
                </a:cxn>
                <a:cxn ang="0">
                  <a:pos x="102" y="157"/>
                </a:cxn>
                <a:cxn ang="0">
                  <a:pos x="157" y="157"/>
                </a:cxn>
                <a:cxn ang="0">
                  <a:pos x="170" y="199"/>
                </a:cxn>
                <a:cxn ang="0">
                  <a:pos x="186" y="199"/>
                </a:cxn>
                <a:cxn ang="0">
                  <a:pos x="182" y="144"/>
                </a:cxn>
                <a:cxn ang="0">
                  <a:pos x="186" y="93"/>
                </a:cxn>
                <a:cxn ang="0">
                  <a:pos x="174" y="93"/>
                </a:cxn>
                <a:cxn ang="0">
                  <a:pos x="157" y="136"/>
                </a:cxn>
                <a:cxn ang="0">
                  <a:pos x="102" y="136"/>
                </a:cxn>
                <a:cxn ang="0">
                  <a:pos x="102" y="30"/>
                </a:cxn>
                <a:cxn ang="0">
                  <a:pos x="195" y="30"/>
                </a:cxn>
                <a:cxn ang="0">
                  <a:pos x="208" y="81"/>
                </a:cxn>
                <a:cxn ang="0">
                  <a:pos x="224" y="81"/>
                </a:cxn>
                <a:cxn ang="0">
                  <a:pos x="220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38" y="26"/>
                </a:cxn>
                <a:cxn ang="0">
                  <a:pos x="38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37" y="220"/>
                </a:cxn>
              </a:cxnLst>
              <a:rect l="0" t="0" r="r" b="b"/>
              <a:pathLst>
                <a:path w="237" h="309">
                  <a:moveTo>
                    <a:pt x="237" y="220"/>
                  </a:moveTo>
                  <a:lnTo>
                    <a:pt x="224" y="220"/>
                  </a:lnTo>
                  <a:lnTo>
                    <a:pt x="199" y="279"/>
                  </a:lnTo>
                  <a:lnTo>
                    <a:pt x="102" y="279"/>
                  </a:lnTo>
                  <a:lnTo>
                    <a:pt x="102" y="157"/>
                  </a:lnTo>
                  <a:lnTo>
                    <a:pt x="157" y="157"/>
                  </a:lnTo>
                  <a:lnTo>
                    <a:pt x="170" y="199"/>
                  </a:lnTo>
                  <a:lnTo>
                    <a:pt x="186" y="199"/>
                  </a:lnTo>
                  <a:cubicBezTo>
                    <a:pt x="186" y="182"/>
                    <a:pt x="182" y="165"/>
                    <a:pt x="182" y="144"/>
                  </a:cubicBezTo>
                  <a:cubicBezTo>
                    <a:pt x="182" y="127"/>
                    <a:pt x="186" y="110"/>
                    <a:pt x="186" y="93"/>
                  </a:cubicBezTo>
                  <a:lnTo>
                    <a:pt x="174" y="93"/>
                  </a:lnTo>
                  <a:lnTo>
                    <a:pt x="157" y="136"/>
                  </a:lnTo>
                  <a:lnTo>
                    <a:pt x="102" y="136"/>
                  </a:lnTo>
                  <a:lnTo>
                    <a:pt x="102" y="30"/>
                  </a:lnTo>
                  <a:lnTo>
                    <a:pt x="195" y="30"/>
                  </a:lnTo>
                  <a:lnTo>
                    <a:pt x="208" y="81"/>
                  </a:lnTo>
                  <a:lnTo>
                    <a:pt x="224" y="81"/>
                  </a:lnTo>
                  <a:lnTo>
                    <a:pt x="220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38" y="26"/>
                  </a:lnTo>
                  <a:lnTo>
                    <a:pt x="38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37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1" name="Freeform 16">
              <a:extLst>
                <a:ext uri="{FF2B5EF4-FFF2-40B4-BE49-F238E27FC236}">
                  <a16:creationId xmlns:a16="http://schemas.microsoft.com/office/drawing/2014/main" id="{5D73C62B-ABC0-49BC-A84B-017014F5E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16974" y="666268"/>
              <a:ext cx="129505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6" y="26"/>
                </a:cxn>
                <a:cxn ang="0">
                  <a:pos x="236" y="136"/>
                </a:cxn>
                <a:cxn ang="0">
                  <a:pos x="105" y="136"/>
                </a:cxn>
                <a:cxn ang="0">
                  <a:pos x="105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5" y="283"/>
                </a:cxn>
                <a:cxn ang="0">
                  <a:pos x="105" y="161"/>
                </a:cxn>
                <a:cxn ang="0">
                  <a:pos x="236" y="161"/>
                </a:cxn>
                <a:cxn ang="0">
                  <a:pos x="236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6" y="26"/>
                  </a:lnTo>
                  <a:lnTo>
                    <a:pt x="236" y="136"/>
                  </a:lnTo>
                  <a:lnTo>
                    <a:pt x="105" y="136"/>
                  </a:lnTo>
                  <a:lnTo>
                    <a:pt x="105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5" y="283"/>
                  </a:lnTo>
                  <a:lnTo>
                    <a:pt x="105" y="161"/>
                  </a:lnTo>
                  <a:lnTo>
                    <a:pt x="236" y="161"/>
                  </a:lnTo>
                  <a:lnTo>
                    <a:pt x="236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2" name="Freeform 17">
              <a:extLst>
                <a:ext uri="{FF2B5EF4-FFF2-40B4-BE49-F238E27FC236}">
                  <a16:creationId xmlns:a16="http://schemas.microsoft.com/office/drawing/2014/main" id="{B6A2B324-2B36-4B7E-8D74-42981AFDB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63" y="666268"/>
              <a:ext cx="131166" cy="122864"/>
            </a:xfrm>
            <a:custGeom>
              <a:avLst/>
              <a:gdLst/>
              <a:ahLst/>
              <a:cxnLst>
                <a:cxn ang="0">
                  <a:pos x="190" y="17"/>
                </a:cxn>
                <a:cxn ang="0">
                  <a:pos x="237" y="26"/>
                </a:cxn>
                <a:cxn ang="0">
                  <a:pos x="237" y="30"/>
                </a:cxn>
                <a:cxn ang="0">
                  <a:pos x="106" y="237"/>
                </a:cxn>
                <a:cxn ang="0">
                  <a:pos x="106" y="26"/>
                </a:cxn>
                <a:cxn ang="0">
                  <a:pos x="152" y="17"/>
                </a:cxn>
                <a:cxn ang="0">
                  <a:pos x="152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2" y="26"/>
                </a:cxn>
                <a:cxn ang="0">
                  <a:pos x="42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152" y="309"/>
                </a:cxn>
                <a:cxn ang="0">
                  <a:pos x="152" y="292"/>
                </a:cxn>
                <a:cxn ang="0">
                  <a:pos x="106" y="283"/>
                </a:cxn>
                <a:cxn ang="0">
                  <a:pos x="106" y="279"/>
                </a:cxn>
                <a:cxn ang="0">
                  <a:pos x="237" y="72"/>
                </a:cxn>
                <a:cxn ang="0">
                  <a:pos x="237" y="283"/>
                </a:cxn>
                <a:cxn ang="0">
                  <a:pos x="190" y="292"/>
                </a:cxn>
                <a:cxn ang="0">
                  <a:pos x="190" y="309"/>
                </a:cxn>
                <a:cxn ang="0">
                  <a:pos x="342" y="309"/>
                </a:cxn>
                <a:cxn ang="0">
                  <a:pos x="342" y="292"/>
                </a:cxn>
                <a:cxn ang="0">
                  <a:pos x="300" y="283"/>
                </a:cxn>
                <a:cxn ang="0">
                  <a:pos x="300" y="26"/>
                </a:cxn>
                <a:cxn ang="0">
                  <a:pos x="342" y="17"/>
                </a:cxn>
                <a:cxn ang="0">
                  <a:pos x="342" y="0"/>
                </a:cxn>
                <a:cxn ang="0">
                  <a:pos x="190" y="0"/>
                </a:cxn>
                <a:cxn ang="0">
                  <a:pos x="190" y="17"/>
                </a:cxn>
              </a:cxnLst>
              <a:rect l="0" t="0" r="r" b="b"/>
              <a:pathLst>
                <a:path w="342" h="309">
                  <a:moveTo>
                    <a:pt x="190" y="17"/>
                  </a:moveTo>
                  <a:lnTo>
                    <a:pt x="237" y="26"/>
                  </a:lnTo>
                  <a:lnTo>
                    <a:pt x="237" y="30"/>
                  </a:lnTo>
                  <a:lnTo>
                    <a:pt x="106" y="237"/>
                  </a:lnTo>
                  <a:lnTo>
                    <a:pt x="106" y="26"/>
                  </a:lnTo>
                  <a:lnTo>
                    <a:pt x="152" y="17"/>
                  </a:lnTo>
                  <a:lnTo>
                    <a:pt x="152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2" y="26"/>
                  </a:lnTo>
                  <a:lnTo>
                    <a:pt x="42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152" y="309"/>
                  </a:lnTo>
                  <a:lnTo>
                    <a:pt x="152" y="292"/>
                  </a:lnTo>
                  <a:lnTo>
                    <a:pt x="106" y="283"/>
                  </a:lnTo>
                  <a:lnTo>
                    <a:pt x="106" y="279"/>
                  </a:lnTo>
                  <a:lnTo>
                    <a:pt x="237" y="72"/>
                  </a:lnTo>
                  <a:lnTo>
                    <a:pt x="237" y="283"/>
                  </a:lnTo>
                  <a:lnTo>
                    <a:pt x="190" y="292"/>
                  </a:lnTo>
                  <a:lnTo>
                    <a:pt x="190" y="309"/>
                  </a:lnTo>
                  <a:lnTo>
                    <a:pt x="342" y="309"/>
                  </a:lnTo>
                  <a:lnTo>
                    <a:pt x="342" y="292"/>
                  </a:lnTo>
                  <a:lnTo>
                    <a:pt x="300" y="283"/>
                  </a:lnTo>
                  <a:lnTo>
                    <a:pt x="300" y="26"/>
                  </a:lnTo>
                  <a:lnTo>
                    <a:pt x="342" y="17"/>
                  </a:lnTo>
                  <a:lnTo>
                    <a:pt x="342" y="0"/>
                  </a:lnTo>
                  <a:lnTo>
                    <a:pt x="190" y="0"/>
                  </a:lnTo>
                  <a:lnTo>
                    <a:pt x="190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3" name="Freeform 18">
              <a:extLst>
                <a:ext uri="{FF2B5EF4-FFF2-40B4-BE49-F238E27FC236}">
                  <a16:creationId xmlns:a16="http://schemas.microsoft.com/office/drawing/2014/main" id="{0AA402C9-4519-4D08-9B6C-8E5172F9AED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9152" y="666268"/>
              <a:ext cx="92978" cy="122864"/>
            </a:xfrm>
            <a:custGeom>
              <a:avLst/>
              <a:gdLst/>
              <a:ahLst/>
              <a:cxnLst>
                <a:cxn ang="0">
                  <a:pos x="225" y="220"/>
                </a:cxn>
                <a:cxn ang="0">
                  <a:pos x="199" y="279"/>
                </a:cxn>
                <a:cxn ang="0">
                  <a:pos x="106" y="279"/>
                </a:cxn>
                <a:cxn ang="0">
                  <a:pos x="106" y="157"/>
                </a:cxn>
                <a:cxn ang="0">
                  <a:pos x="161" y="157"/>
                </a:cxn>
                <a:cxn ang="0">
                  <a:pos x="174" y="199"/>
                </a:cxn>
                <a:cxn ang="0">
                  <a:pos x="187" y="199"/>
                </a:cxn>
                <a:cxn ang="0">
                  <a:pos x="187" y="144"/>
                </a:cxn>
                <a:cxn ang="0">
                  <a:pos x="187" y="93"/>
                </a:cxn>
                <a:cxn ang="0">
                  <a:pos x="174" y="93"/>
                </a:cxn>
                <a:cxn ang="0">
                  <a:pos x="161" y="136"/>
                </a:cxn>
                <a:cxn ang="0">
                  <a:pos x="106" y="136"/>
                </a:cxn>
                <a:cxn ang="0">
                  <a:pos x="106" y="30"/>
                </a:cxn>
                <a:cxn ang="0">
                  <a:pos x="195" y="30"/>
                </a:cxn>
                <a:cxn ang="0">
                  <a:pos x="212" y="81"/>
                </a:cxn>
                <a:cxn ang="0">
                  <a:pos x="225" y="81"/>
                </a:cxn>
                <a:cxn ang="0">
                  <a:pos x="225" y="0"/>
                </a:cxn>
                <a:cxn ang="0">
                  <a:pos x="0" y="0"/>
                </a:cxn>
                <a:cxn ang="0">
                  <a:pos x="0" y="17"/>
                </a:cxn>
                <a:cxn ang="0">
                  <a:pos x="43" y="26"/>
                </a:cxn>
                <a:cxn ang="0">
                  <a:pos x="43" y="283"/>
                </a:cxn>
                <a:cxn ang="0">
                  <a:pos x="0" y="292"/>
                </a:cxn>
                <a:cxn ang="0">
                  <a:pos x="0" y="309"/>
                </a:cxn>
                <a:cxn ang="0">
                  <a:pos x="229" y="309"/>
                </a:cxn>
                <a:cxn ang="0">
                  <a:pos x="241" y="220"/>
                </a:cxn>
                <a:cxn ang="0">
                  <a:pos x="225" y="220"/>
                </a:cxn>
              </a:cxnLst>
              <a:rect l="0" t="0" r="r" b="b"/>
              <a:pathLst>
                <a:path w="241" h="309">
                  <a:moveTo>
                    <a:pt x="225" y="220"/>
                  </a:moveTo>
                  <a:lnTo>
                    <a:pt x="199" y="279"/>
                  </a:lnTo>
                  <a:lnTo>
                    <a:pt x="106" y="279"/>
                  </a:lnTo>
                  <a:lnTo>
                    <a:pt x="106" y="157"/>
                  </a:lnTo>
                  <a:lnTo>
                    <a:pt x="161" y="157"/>
                  </a:lnTo>
                  <a:lnTo>
                    <a:pt x="174" y="199"/>
                  </a:lnTo>
                  <a:lnTo>
                    <a:pt x="187" y="199"/>
                  </a:lnTo>
                  <a:lnTo>
                    <a:pt x="187" y="144"/>
                  </a:lnTo>
                  <a:lnTo>
                    <a:pt x="187" y="93"/>
                  </a:lnTo>
                  <a:lnTo>
                    <a:pt x="174" y="93"/>
                  </a:lnTo>
                  <a:lnTo>
                    <a:pt x="161" y="136"/>
                  </a:lnTo>
                  <a:lnTo>
                    <a:pt x="106" y="136"/>
                  </a:lnTo>
                  <a:lnTo>
                    <a:pt x="106" y="30"/>
                  </a:lnTo>
                  <a:lnTo>
                    <a:pt x="195" y="30"/>
                  </a:lnTo>
                  <a:lnTo>
                    <a:pt x="212" y="81"/>
                  </a:lnTo>
                  <a:lnTo>
                    <a:pt x="225" y="81"/>
                  </a:lnTo>
                  <a:lnTo>
                    <a:pt x="225" y="0"/>
                  </a:lnTo>
                  <a:lnTo>
                    <a:pt x="0" y="0"/>
                  </a:lnTo>
                  <a:lnTo>
                    <a:pt x="0" y="17"/>
                  </a:lnTo>
                  <a:lnTo>
                    <a:pt x="43" y="26"/>
                  </a:lnTo>
                  <a:lnTo>
                    <a:pt x="43" y="283"/>
                  </a:lnTo>
                  <a:lnTo>
                    <a:pt x="0" y="292"/>
                  </a:lnTo>
                  <a:lnTo>
                    <a:pt x="0" y="309"/>
                  </a:lnTo>
                  <a:lnTo>
                    <a:pt x="229" y="309"/>
                  </a:lnTo>
                  <a:lnTo>
                    <a:pt x="241" y="220"/>
                  </a:lnTo>
                  <a:lnTo>
                    <a:pt x="225" y="22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  <p:sp>
          <p:nvSpPr>
            <p:cNvPr id="74" name="Freeform 19">
              <a:extLst>
                <a:ext uri="{FF2B5EF4-FFF2-40B4-BE49-F238E27FC236}">
                  <a16:creationId xmlns:a16="http://schemas.microsoft.com/office/drawing/2014/main" id="{51CA5231-E59E-4F85-B209-928948FC27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5481" y="300997"/>
              <a:ext cx="240746" cy="303839"/>
            </a:xfrm>
            <a:custGeom>
              <a:avLst/>
              <a:gdLst/>
              <a:ahLst/>
              <a:cxnLst>
                <a:cxn ang="0">
                  <a:pos x="317" y="774"/>
                </a:cxn>
                <a:cxn ang="0">
                  <a:pos x="587" y="668"/>
                </a:cxn>
                <a:cxn ang="0">
                  <a:pos x="630" y="85"/>
                </a:cxn>
                <a:cxn ang="0">
                  <a:pos x="317" y="0"/>
                </a:cxn>
                <a:cxn ang="0">
                  <a:pos x="160" y="42"/>
                </a:cxn>
                <a:cxn ang="0">
                  <a:pos x="0" y="85"/>
                </a:cxn>
                <a:cxn ang="0">
                  <a:pos x="42" y="668"/>
                </a:cxn>
                <a:cxn ang="0">
                  <a:pos x="160" y="715"/>
                </a:cxn>
                <a:cxn ang="0">
                  <a:pos x="317" y="774"/>
                </a:cxn>
                <a:cxn ang="0">
                  <a:pos x="160" y="76"/>
                </a:cxn>
                <a:cxn ang="0">
                  <a:pos x="160" y="76"/>
                </a:cxn>
                <a:cxn ang="0">
                  <a:pos x="224" y="59"/>
                </a:cxn>
                <a:cxn ang="0">
                  <a:pos x="160" y="161"/>
                </a:cxn>
                <a:cxn ang="0">
                  <a:pos x="105" y="258"/>
                </a:cxn>
                <a:cxn ang="0">
                  <a:pos x="105" y="186"/>
                </a:cxn>
                <a:cxn ang="0">
                  <a:pos x="101" y="93"/>
                </a:cxn>
                <a:cxn ang="0">
                  <a:pos x="160" y="76"/>
                </a:cxn>
                <a:cxn ang="0">
                  <a:pos x="76" y="643"/>
                </a:cxn>
                <a:cxn ang="0">
                  <a:pos x="76" y="643"/>
                </a:cxn>
                <a:cxn ang="0">
                  <a:pos x="55" y="385"/>
                </a:cxn>
                <a:cxn ang="0">
                  <a:pos x="114" y="389"/>
                </a:cxn>
                <a:cxn ang="0">
                  <a:pos x="160" y="313"/>
                </a:cxn>
                <a:cxn ang="0">
                  <a:pos x="228" y="203"/>
                </a:cxn>
                <a:cxn ang="0">
                  <a:pos x="224" y="275"/>
                </a:cxn>
                <a:cxn ang="0">
                  <a:pos x="228" y="397"/>
                </a:cxn>
                <a:cxn ang="0">
                  <a:pos x="317" y="402"/>
                </a:cxn>
                <a:cxn ang="0">
                  <a:pos x="317" y="34"/>
                </a:cxn>
                <a:cxn ang="0">
                  <a:pos x="596" y="110"/>
                </a:cxn>
                <a:cxn ang="0">
                  <a:pos x="575" y="385"/>
                </a:cxn>
                <a:cxn ang="0">
                  <a:pos x="494" y="389"/>
                </a:cxn>
                <a:cxn ang="0">
                  <a:pos x="507" y="156"/>
                </a:cxn>
                <a:cxn ang="0">
                  <a:pos x="410" y="140"/>
                </a:cxn>
                <a:cxn ang="0">
                  <a:pos x="406" y="397"/>
                </a:cxn>
                <a:cxn ang="0">
                  <a:pos x="317" y="402"/>
                </a:cxn>
                <a:cxn ang="0">
                  <a:pos x="317" y="736"/>
                </a:cxn>
                <a:cxn ang="0">
                  <a:pos x="160" y="676"/>
                </a:cxn>
                <a:cxn ang="0">
                  <a:pos x="76" y="643"/>
                </a:cxn>
              </a:cxnLst>
              <a:rect l="0" t="0" r="r" b="b"/>
              <a:pathLst>
                <a:path w="630" h="774">
                  <a:moveTo>
                    <a:pt x="317" y="774"/>
                  </a:moveTo>
                  <a:lnTo>
                    <a:pt x="587" y="668"/>
                  </a:lnTo>
                  <a:lnTo>
                    <a:pt x="630" y="85"/>
                  </a:lnTo>
                  <a:lnTo>
                    <a:pt x="317" y="0"/>
                  </a:lnTo>
                  <a:lnTo>
                    <a:pt x="160" y="42"/>
                  </a:lnTo>
                  <a:lnTo>
                    <a:pt x="0" y="85"/>
                  </a:lnTo>
                  <a:lnTo>
                    <a:pt x="42" y="668"/>
                  </a:lnTo>
                  <a:lnTo>
                    <a:pt x="160" y="715"/>
                  </a:lnTo>
                  <a:lnTo>
                    <a:pt x="317" y="774"/>
                  </a:lnTo>
                  <a:close/>
                  <a:moveTo>
                    <a:pt x="160" y="76"/>
                  </a:moveTo>
                  <a:lnTo>
                    <a:pt x="160" y="76"/>
                  </a:lnTo>
                  <a:lnTo>
                    <a:pt x="224" y="59"/>
                  </a:lnTo>
                  <a:lnTo>
                    <a:pt x="160" y="161"/>
                  </a:lnTo>
                  <a:lnTo>
                    <a:pt x="105" y="258"/>
                  </a:lnTo>
                  <a:lnTo>
                    <a:pt x="105" y="186"/>
                  </a:lnTo>
                  <a:lnTo>
                    <a:pt x="101" y="93"/>
                  </a:lnTo>
                  <a:lnTo>
                    <a:pt x="160" y="76"/>
                  </a:lnTo>
                  <a:close/>
                  <a:moveTo>
                    <a:pt x="76" y="643"/>
                  </a:moveTo>
                  <a:lnTo>
                    <a:pt x="76" y="643"/>
                  </a:lnTo>
                  <a:lnTo>
                    <a:pt x="55" y="385"/>
                  </a:lnTo>
                  <a:lnTo>
                    <a:pt x="114" y="389"/>
                  </a:lnTo>
                  <a:lnTo>
                    <a:pt x="160" y="313"/>
                  </a:lnTo>
                  <a:lnTo>
                    <a:pt x="228" y="203"/>
                  </a:lnTo>
                  <a:lnTo>
                    <a:pt x="224" y="275"/>
                  </a:lnTo>
                  <a:lnTo>
                    <a:pt x="228" y="397"/>
                  </a:lnTo>
                  <a:lnTo>
                    <a:pt x="317" y="402"/>
                  </a:lnTo>
                  <a:lnTo>
                    <a:pt x="317" y="34"/>
                  </a:lnTo>
                  <a:lnTo>
                    <a:pt x="596" y="110"/>
                  </a:lnTo>
                  <a:lnTo>
                    <a:pt x="575" y="385"/>
                  </a:lnTo>
                  <a:lnTo>
                    <a:pt x="494" y="389"/>
                  </a:lnTo>
                  <a:lnTo>
                    <a:pt x="507" y="156"/>
                  </a:lnTo>
                  <a:lnTo>
                    <a:pt x="410" y="140"/>
                  </a:lnTo>
                  <a:lnTo>
                    <a:pt x="406" y="397"/>
                  </a:lnTo>
                  <a:lnTo>
                    <a:pt x="317" y="402"/>
                  </a:lnTo>
                  <a:lnTo>
                    <a:pt x="317" y="736"/>
                  </a:lnTo>
                  <a:lnTo>
                    <a:pt x="160" y="676"/>
                  </a:lnTo>
                  <a:lnTo>
                    <a:pt x="76" y="64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>
                <a:solidFill>
                  <a:schemeClr val="bg1"/>
                </a:solidFill>
              </a:endParaRPr>
            </a:p>
          </p:txBody>
        </p:sp>
      </p:grpSp>
      <p:cxnSp>
        <p:nvCxnSpPr>
          <p:cNvPr id="77" name="Прямая соединительная линия 76">
            <a:extLst>
              <a:ext uri="{FF2B5EF4-FFF2-40B4-BE49-F238E27FC236}">
                <a16:creationId xmlns:a16="http://schemas.microsoft.com/office/drawing/2014/main" id="{DEB654A0-C98F-4F96-9F38-182DA224F2D5}"/>
              </a:ext>
            </a:extLst>
          </p:cNvPr>
          <p:cNvCxnSpPr/>
          <p:nvPr/>
        </p:nvCxnSpPr>
        <p:spPr>
          <a:xfrm flipV="1">
            <a:off x="191732" y="1156506"/>
            <a:ext cx="10954929" cy="3"/>
          </a:xfrm>
          <a:prstGeom prst="line">
            <a:avLst/>
          </a:prstGeom>
          <a:ln w="28575">
            <a:gradFill>
              <a:gsLst>
                <a:gs pos="0">
                  <a:srgbClr val="2D2B8D"/>
                </a:gs>
                <a:gs pos="88000">
                  <a:srgbClr val="00B0F0"/>
                </a:gs>
              </a:gsLst>
              <a:lin ang="24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9B150-16F9-4654-A9FF-3F04349E5D0B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59" name="TextBox 58"/>
          <p:cNvSpPr txBox="1"/>
          <p:nvPr/>
        </p:nvSpPr>
        <p:spPr>
          <a:xfrm flipH="1">
            <a:off x="-1357745" y="1156506"/>
            <a:ext cx="97706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0000"/>
                </a:solidFill>
              </a:rPr>
              <a:t>УМК «Линия жизни. 11 класс » (Базовый уровень)</a:t>
            </a:r>
          </a:p>
          <a:p>
            <a:pPr algn="ctr"/>
            <a:r>
              <a:rPr lang="ru-RU" b="1" dirty="0">
                <a:solidFill>
                  <a:srgbClr val="FF0000"/>
                </a:solidFill>
              </a:rPr>
              <a:t> Под ред. В.В. Пасечника</a:t>
            </a:r>
          </a:p>
        </p:txBody>
      </p:sp>
      <p:pic>
        <p:nvPicPr>
          <p:cNvPr id="17817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568" y="1869024"/>
            <a:ext cx="4974294" cy="488599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818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698" y="1648736"/>
            <a:ext cx="5269440" cy="510628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6" name="Picture 3" descr="C:\Users\ZGaponyuk\AppData\Local\Temp\untitled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H="1" flipV="1">
            <a:off x="11111920" y="890316"/>
            <a:ext cx="914631" cy="117870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15C27329-611F-412D-A937-BA525A939F0B}"/>
              </a:ext>
            </a:extLst>
          </p:cNvPr>
          <p:cNvSpPr/>
          <p:nvPr/>
        </p:nvSpPr>
        <p:spPr>
          <a:xfrm>
            <a:off x="51172" y="79289"/>
            <a:ext cx="103076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spc="-40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Какие специальности наиболее востребованы?</a:t>
            </a:r>
          </a:p>
        </p:txBody>
      </p:sp>
    </p:spTree>
    <p:extLst>
      <p:ext uri="{BB962C8B-B14F-4D97-AF65-F5344CB8AC3E}">
        <p14:creationId xmlns:p14="http://schemas.microsoft.com/office/powerpoint/2010/main" val="163019081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1L45Bs_49czdZE6X9rW1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Ksfz2C1qJMSUX3vhOgGvg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10031</TotalTime>
  <Words>1216</Words>
  <Application>Microsoft Office PowerPoint</Application>
  <PresentationFormat>Широкоэкранный</PresentationFormat>
  <Paragraphs>213</Paragraphs>
  <Slides>25</Slides>
  <Notes>25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39" baseType="lpstr">
      <vt:lpstr>Arial</vt:lpstr>
      <vt:lpstr>Calibri</vt:lpstr>
      <vt:lpstr>Calibri Light</vt:lpstr>
      <vt:lpstr>Helvetica Neue</vt:lpstr>
      <vt:lpstr>Open Sans</vt:lpstr>
      <vt:lpstr>Open Sans Extrabold</vt:lpstr>
      <vt:lpstr>Open Sans Light</vt:lpstr>
      <vt:lpstr>Roboto</vt:lpstr>
      <vt:lpstr>Textbook New Bold</vt:lpstr>
      <vt:lpstr>Times New Roman</vt:lpstr>
      <vt:lpstr>Verdana</vt:lpstr>
      <vt:lpstr>Wingdings</vt:lpstr>
      <vt:lpstr>Тема Office</vt:lpstr>
      <vt:lpstr>Слайд think-cell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Komp</dc:creator>
  <cp:lastModifiedBy>Юрий Бределев</cp:lastModifiedBy>
  <cp:revision>1117</cp:revision>
  <cp:lastPrinted>2020-12-20T18:26:03Z</cp:lastPrinted>
  <dcterms:created xsi:type="dcterms:W3CDTF">2018-07-24T05:59:49Z</dcterms:created>
  <dcterms:modified xsi:type="dcterms:W3CDTF">2021-06-29T10:48:14Z</dcterms:modified>
</cp:coreProperties>
</file>