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4" r:id="rId5"/>
    <p:sldId id="266" r:id="rId6"/>
    <p:sldId id="265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75" r:id="rId27"/>
    <p:sldId id="259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8"/>
  </p:normalViewPr>
  <p:slideViewPr>
    <p:cSldViewPr>
      <p:cViewPr>
        <p:scale>
          <a:sx n="140" d="100"/>
          <a:sy n="140" d="100"/>
        </p:scale>
        <p:origin x="-804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vk.com/away.php?to=https://regulation.gov.ru/projects#npa%3D130165&amp;post=-206737446_3564&amp;cc_key=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xprofessoclub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i@teaching4al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44.emf"/><Relationship Id="rId18" Type="http://schemas.openxmlformats.org/officeDocument/2006/relationships/image" Target="../media/image47.png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46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5" Type="http://schemas.openxmlformats.org/officeDocument/2006/relationships/image" Target="../media/image45.emf"/><Relationship Id="rId10" Type="http://schemas.openxmlformats.org/officeDocument/2006/relationships/hyperlink" Target="https://ds.1sept.ru/" TargetMode="External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42.emf"/><Relationship Id="rId14" Type="http://schemas.openxmlformats.org/officeDocument/2006/relationships/hyperlink" Target="https://vk.com/digital.septemb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>
            <a:normAutofit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Цикл вебинаров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D02BE5B-CD79-4F28-B73C-86286DF47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1590"/>
            <a:ext cx="3620346" cy="3394075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4A65C7-1686-4D16-995C-5B409D02E859}"/>
              </a:ext>
            </a:extLst>
          </p:cNvPr>
          <p:cNvSpPr txBox="1">
            <a:spLocks/>
          </p:cNvSpPr>
          <p:nvPr/>
        </p:nvSpPr>
        <p:spPr>
          <a:xfrm>
            <a:off x="2627784" y="156021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«Дистанционные технологии </a:t>
            </a:r>
          </a:p>
          <a:p>
            <a:r>
              <a:rPr lang="ru-RU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 работе педагога </a:t>
            </a:r>
          </a:p>
          <a:p>
            <a:r>
              <a:rPr lang="ru-RU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 условиях реализации ФГОС»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5DA1C6-3338-4B92-B8E7-56E38C91562B}"/>
              </a:ext>
            </a:extLst>
          </p:cNvPr>
          <p:cNvSpPr txBox="1">
            <a:spLocks/>
          </p:cNvSpPr>
          <p:nvPr/>
        </p:nvSpPr>
        <p:spPr>
          <a:xfrm>
            <a:off x="-2556792" y="409704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u="sng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Кайгородцева Татьяна Сергеевна</a:t>
            </a:r>
          </a:p>
          <a:p>
            <a:r>
              <a:rPr lang="en-US" sz="11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en-US" sz="1100" b="1" u="sng" dirty="0" err="1">
                <a:latin typeface="Segoe UI" panose="020B0502040204020203" pitchFamily="34" charset="0"/>
                <a:cs typeface="Segoe UI" panose="020B0502040204020203" pitchFamily="34" charset="0"/>
              </a:rPr>
              <a:t>tkaigorodtseva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5624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Приказ Министерства просвещения 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Российской Федерации от 15.04.2022 №243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4A65C7-1686-4D16-995C-5B409D02E859}"/>
              </a:ext>
            </a:extLst>
          </p:cNvPr>
          <p:cNvSpPr txBox="1">
            <a:spLocks/>
          </p:cNvSpPr>
          <p:nvPr/>
        </p:nvSpPr>
        <p:spPr>
          <a:xfrm>
            <a:off x="1884431" y="1608261"/>
            <a:ext cx="8229600" cy="1926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«Об федерального перечня ЭОР,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допущенных к использованию в образовательном процессе школы»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endParaRPr lang="ru-RU" sz="1100" b="1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Проект Приказа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https://regulation.gov.ru/projects#npa=130165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5DA1C6-3338-4B92-B8E7-56E38C91562B}"/>
              </a:ext>
            </a:extLst>
          </p:cNvPr>
          <p:cNvSpPr txBox="1">
            <a:spLocks/>
          </p:cNvSpPr>
          <p:nvPr/>
        </p:nvSpPr>
        <p:spPr>
          <a:xfrm>
            <a:off x="19948" y="40839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Федеральный закон от 29.12.2012 №273</a:t>
            </a:r>
          </a:p>
          <a:p>
            <a:pPr algn="l"/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«Об образовании в РФ» - часть 8 статьи 18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226EEE-F4EC-40D2-91E4-0BD1B7FEF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" y="1707654"/>
            <a:ext cx="3119105" cy="26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4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48" y="481324"/>
            <a:ext cx="9124052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Федеральные государственные образовательные стандарты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4A65C7-1686-4D16-995C-5B409D02E859}"/>
              </a:ext>
            </a:extLst>
          </p:cNvPr>
          <p:cNvSpPr txBox="1">
            <a:spLocks/>
          </p:cNvSpPr>
          <p:nvPr/>
        </p:nvSpPr>
        <p:spPr>
          <a:xfrm>
            <a:off x="1531355" y="1512168"/>
            <a:ext cx="8229600" cy="1926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«… тематическое планирование с указанием количества академических часов,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отводимых на освоение каждой темы учебного предмета,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учебного курса (в том числе внеурочной деятельности), учебного модуля и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возможность использования по этой теме </a:t>
            </a:r>
            <a:r>
              <a:rPr lang="ru-RU" sz="11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электронных (цифровых) образовательных ресурсов</a:t>
            </a: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являющихся учебно-методическими материалами (</a:t>
            </a:r>
            <a:r>
              <a:rPr lang="ru-RU" sz="11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мультимедийные программы,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электронные учебники и задачники, электронные библиотеки, виртуальные лаборатории,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игровые программы, коллекции цифровых образовательных ресурсов</a:t>
            </a: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),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используемыми для обучения и воспитания различных групп пользователей, представленными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11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электронном (цифровом) виде </a:t>
            </a: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реализующими дидактические возможности ИКТ,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содержание которых соответствует законодательству об образовании.</a:t>
            </a:r>
            <a:r>
              <a:rPr lang="ru-RU" sz="11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5DA1C6-3338-4B92-B8E7-56E38C91562B}"/>
              </a:ext>
            </a:extLst>
          </p:cNvPr>
          <p:cNvSpPr txBox="1">
            <a:spLocks/>
          </p:cNvSpPr>
          <p:nvPr/>
        </p:nvSpPr>
        <p:spPr>
          <a:xfrm>
            <a:off x="19948" y="40839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П. 31.1. ФГОС НОО 2021</a:t>
            </a:r>
          </a:p>
          <a:p>
            <a:pPr algn="l"/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П. 32.1. ФГОС ООО 2021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ABAA90-ADC7-47D5-AFFA-9CBB0668B5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0" y="1512168"/>
            <a:ext cx="2929980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9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5624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Онлайн-платформа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«Цифровой образовательный контент»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4A65C7-1686-4D16-995C-5B409D02E859}"/>
              </a:ext>
            </a:extLst>
          </p:cNvPr>
          <p:cNvSpPr txBox="1">
            <a:spLocks/>
          </p:cNvSpPr>
          <p:nvPr/>
        </p:nvSpPr>
        <p:spPr>
          <a:xfrm>
            <a:off x="3059832" y="1570455"/>
            <a:ext cx="8229600" cy="1926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Единый бесплатный доступ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к материалам ведущих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образовательных онлайн-сервисов России</a:t>
            </a:r>
            <a:endParaRPr lang="ru-RU" sz="2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F7278E5-9159-485B-905F-535A24BA12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41" y="1532355"/>
            <a:ext cx="3707904" cy="3987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32B1809-6D29-47A8-816A-D9824B205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" y="4209178"/>
            <a:ext cx="4364299" cy="55188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08C9EC0-29E4-4926-8E27-8FF3A0E7D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32355"/>
            <a:ext cx="2185443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9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5624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Онлайн-платформа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«Цифровой образовательный контент»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4A65C7-1686-4D16-995C-5B409D02E859}"/>
              </a:ext>
            </a:extLst>
          </p:cNvPr>
          <p:cNvSpPr txBox="1">
            <a:spLocks/>
          </p:cNvSpPr>
          <p:nvPr/>
        </p:nvSpPr>
        <p:spPr>
          <a:xfrm>
            <a:off x="5029200" y="1402874"/>
            <a:ext cx="8229600" cy="1926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Уроки,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</a:t>
            </a: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нлайн-курсы, 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</a:t>
            </a: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абочие тетради, 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</a:t>
            </a: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атериалы для подготовки к ОГЭ и ЕГЭ, 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Ку</a:t>
            </a: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рсы повышения квалификации 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Т</a:t>
            </a: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ворческие программы </a:t>
            </a:r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5DA1C6-3338-4B92-B8E7-56E38C91562B}"/>
              </a:ext>
            </a:extLst>
          </p:cNvPr>
          <p:cNvSpPr txBox="1">
            <a:spLocks/>
          </p:cNvSpPr>
          <p:nvPr/>
        </p:nvSpPr>
        <p:spPr>
          <a:xfrm>
            <a:off x="19948" y="40839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14 платформ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4125F0-86F3-4080-A632-96FA7B19F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5657"/>
            <a:ext cx="4186250" cy="25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5624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Онлайн-платформа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«Цифровой образовательный контент»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32B1809-6D29-47A8-816A-D9824B205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" y="4209178"/>
            <a:ext cx="4364299" cy="5518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E31CEDF-091E-4A65-BDE8-E9E21DF3B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556218"/>
            <a:ext cx="3123067" cy="16470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A56B118-2C94-4517-AC60-BF6CD0A9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427156"/>
            <a:ext cx="3672409" cy="17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5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5624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Онлайн-платформа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«Цифровой образовательный контент»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32B1809-6D29-47A8-816A-D9824B205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" y="4209178"/>
            <a:ext cx="4364299" cy="5518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8EC0F-CA76-4D39-A878-2DE2A1D3D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23456"/>
            <a:ext cx="3447496" cy="18728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27300C-8EEB-4E2C-8442-451319A93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06391"/>
            <a:ext cx="3422742" cy="178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4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5624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Онлайн-платформа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«Цифровой образовательный контент»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32B1809-6D29-47A8-816A-D9824B205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" y="4209178"/>
            <a:ext cx="4364299" cy="5518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6620E4-549C-40BE-8DE7-47100125D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" y="1471552"/>
            <a:ext cx="3988192" cy="18247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C0DFEC-79B0-492B-8773-6DA53BD16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71551"/>
            <a:ext cx="3384297" cy="18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69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5624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Онлайн-платформа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«Цифровой образовательный контент»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32B1809-6D29-47A8-816A-D9824B205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" y="4209178"/>
            <a:ext cx="4364299" cy="5518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AD542D-8C3F-4583-BB02-5336224FF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91630"/>
            <a:ext cx="3440716" cy="17695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BEABB3-86EB-408A-AD92-8D0FFEBCE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91630"/>
            <a:ext cx="3798351" cy="19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43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5624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Онлайн-платформа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«Цифровой образовательный контент»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32B1809-6D29-47A8-816A-D9824B205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" y="4209178"/>
            <a:ext cx="4364299" cy="5518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BA8FDE-1CE7-4CED-AA02-DBDCB8875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23687"/>
            <a:ext cx="3672409" cy="1855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E6FCF63-C9E4-4F23-9253-6259EF952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0" y="1493198"/>
            <a:ext cx="3672408" cy="176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98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5624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Онлайн-платформа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«Цифровой образовательный контент»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32B1809-6D29-47A8-816A-D9824B205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" y="4209178"/>
            <a:ext cx="4364299" cy="5518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75D3C4-05F1-4BB1-AD6D-C1F948BC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8" y="1471118"/>
            <a:ext cx="3639232" cy="18397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912908A-F0AA-4964-9940-9FB327DE3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36818"/>
            <a:ext cx="4310117" cy="19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5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150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/>
            </a:r>
            <a:br>
              <a:rPr lang="ru-RU" sz="18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2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«Организация обучения </a:t>
            </a:r>
            <a:br>
              <a:rPr lang="ru-RU" sz="2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2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 применением дистанционных технологий </a:t>
            </a:r>
            <a:br>
              <a:rPr lang="ru-RU" sz="2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2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 условиях реализации ФГОС» 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4A65C7-1686-4D16-995C-5B409D02E859}"/>
              </a:ext>
            </a:extLst>
          </p:cNvPr>
          <p:cNvSpPr txBox="1">
            <a:spLocks/>
          </p:cNvSpPr>
          <p:nvPr/>
        </p:nvSpPr>
        <p:spPr>
          <a:xfrm>
            <a:off x="4572000" y="173321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2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Нормативно-правовые документы</a:t>
            </a:r>
          </a:p>
          <a:p>
            <a:pPr algn="just"/>
            <a:endParaRPr lang="ru-RU" sz="11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Каталог ЦОК</a:t>
            </a:r>
          </a:p>
          <a:p>
            <a:pPr algn="just"/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Образовательная платформа «ВЗНАНИЯ»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5DA1C6-3338-4B92-B8E7-56E38C91562B}"/>
              </a:ext>
            </a:extLst>
          </p:cNvPr>
          <p:cNvSpPr txBox="1">
            <a:spLocks/>
          </p:cNvSpPr>
          <p:nvPr/>
        </p:nvSpPr>
        <p:spPr>
          <a:xfrm>
            <a:off x="-1981099" y="396218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ED93856-4EBA-49A9-8AAA-E53D43777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246"/>
            <a:ext cx="3707904" cy="27749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BEFB93E-9E52-4187-A403-38667AC66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13" y="1463149"/>
            <a:ext cx="647183" cy="6471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5FEEEC6-1824-496A-8FD7-28394146D9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74" y="1957791"/>
            <a:ext cx="611993" cy="6871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BF4E4F6-8473-43C5-8B75-23D5E19E9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13" y="2467986"/>
            <a:ext cx="823687" cy="6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3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5624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Онлайн-платформа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«Цифровой образовательный контент»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32B1809-6D29-47A8-816A-D9824B205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" y="4209178"/>
            <a:ext cx="4364299" cy="5518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A991A9-C5A8-48A9-9544-413ACC7A5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4" y="1535937"/>
            <a:ext cx="3343119" cy="18727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E13C70C-E596-437F-B0D6-748C78BF9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47181"/>
            <a:ext cx="3514893" cy="17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34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446802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Образовательная платформа «ВЗНАНИЯ»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4A65C7-1686-4D16-995C-5B409D02E859}"/>
              </a:ext>
            </a:extLst>
          </p:cNvPr>
          <p:cNvSpPr txBox="1">
            <a:spLocks/>
          </p:cNvSpPr>
          <p:nvPr/>
        </p:nvSpPr>
        <p:spPr>
          <a:xfrm>
            <a:off x="-1204909" y="1204479"/>
            <a:ext cx="8229600" cy="1926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онструктор для создания интерактивных материалов к онлайн или офлайн урокам,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содержит в себе адаптированный и улучшенный функционал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мировых лидеров в образовании: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Quizlet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1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Quizzez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1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Wordwall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1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Kahoot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1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Learningapps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1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Islcollective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и других сервисов.</a:t>
            </a:r>
            <a:br>
              <a:rPr lang="ru-RU" sz="11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1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1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1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На ВЗНАНИЯ вы можете: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sz="8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800" b="0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sz="800" b="0" i="0" dirty="0">
                <a:solidFill>
                  <a:srgbClr val="000000"/>
                </a:solidFill>
                <a:effectLst/>
                <a:latin typeface="-apple-system"/>
              </a:rPr>
            </a:br>
            <a:endParaRPr lang="ru-RU" sz="1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165E68-C663-4499-9851-DA2C415C4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976" y="1144500"/>
            <a:ext cx="1516387" cy="19269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1FA3F7-EE62-4FEA-B4B7-98162F6C9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5" y="2670591"/>
            <a:ext cx="4364345" cy="192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32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446802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Образовательная платформа «ВЗНАНИЯ»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(инструментарий)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5DA1C6-3338-4B92-B8E7-56E38C91562B}"/>
              </a:ext>
            </a:extLst>
          </p:cNvPr>
          <p:cNvSpPr txBox="1">
            <a:spLocks/>
          </p:cNvSpPr>
          <p:nvPr/>
        </p:nvSpPr>
        <p:spPr>
          <a:xfrm>
            <a:off x="19948" y="40839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Раздел «Заучивание»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50ACC5-7BAE-443C-BF61-C7DA1AB96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021" y="1059582"/>
            <a:ext cx="2569305" cy="19269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2BE137C-87BE-48F5-8880-59BAEEB4C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4" y="979147"/>
            <a:ext cx="2251940" cy="3185206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049F1083-8D13-4BE1-BFA6-0B200D30D33D}"/>
              </a:ext>
            </a:extLst>
          </p:cNvPr>
          <p:cNvSpPr txBox="1">
            <a:spLocks/>
          </p:cNvSpPr>
          <p:nvPr/>
        </p:nvSpPr>
        <p:spPr>
          <a:xfrm>
            <a:off x="457200" y="203240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12 </a:t>
            </a:r>
            <a:r>
              <a:rPr lang="ru-RU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шаблонов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Тестирование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4242897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446802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Образовательная платформа «ВЗНАНИЯ»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(инструментарий)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5DA1C6-3338-4B92-B8E7-56E38C91562B}"/>
              </a:ext>
            </a:extLst>
          </p:cNvPr>
          <p:cNvSpPr txBox="1">
            <a:spLocks/>
          </p:cNvSpPr>
          <p:nvPr/>
        </p:nvSpPr>
        <p:spPr>
          <a:xfrm>
            <a:off x="19948" y="40839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Раздел «Интерактивный урок»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50ACC5-7BAE-443C-BF61-C7DA1AB96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021" y="1059582"/>
            <a:ext cx="2569305" cy="19269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04D617E-64FC-416E-9576-7C3CC352F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2" y="979146"/>
            <a:ext cx="2251941" cy="318520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38DD9DF-DAA1-4325-BEAF-0508AA58120D}"/>
              </a:ext>
            </a:extLst>
          </p:cNvPr>
          <p:cNvSpPr txBox="1">
            <a:spLocks/>
          </p:cNvSpPr>
          <p:nvPr/>
        </p:nvSpPr>
        <p:spPr>
          <a:xfrm>
            <a:off x="457200" y="203240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</a:t>
            </a:r>
            <a:r>
              <a:rPr lang="ru-RU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7</a:t>
            </a:r>
            <a:r>
              <a:rPr lang="en-US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шаблонов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Сторонние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3189485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446802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Образовательная платформа «ВЗНАНИЯ»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(инструментарий)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5DA1C6-3338-4B92-B8E7-56E38C91562B}"/>
              </a:ext>
            </a:extLst>
          </p:cNvPr>
          <p:cNvSpPr txBox="1">
            <a:spLocks/>
          </p:cNvSpPr>
          <p:nvPr/>
        </p:nvSpPr>
        <p:spPr>
          <a:xfrm>
            <a:off x="19948" y="40839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Раздел «Интерактивное видео»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50ACC5-7BAE-443C-BF61-C7DA1AB96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021" y="1059582"/>
            <a:ext cx="2569305" cy="19269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84870D-6088-4C65-BC21-6B9C669644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4" y="979146"/>
            <a:ext cx="2251942" cy="318520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08FA3EC-A430-4BA7-8A34-6857366CE3F7}"/>
              </a:ext>
            </a:extLst>
          </p:cNvPr>
          <p:cNvSpPr txBox="1">
            <a:spLocks/>
          </p:cNvSpPr>
          <p:nvPr/>
        </p:nvSpPr>
        <p:spPr>
          <a:xfrm>
            <a:off x="457200" y="203240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</a:t>
            </a:r>
            <a:r>
              <a:rPr lang="ru-RU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0</a:t>
            </a:r>
            <a:r>
              <a:rPr lang="en-US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шаблонов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Видео-режим</a:t>
            </a:r>
          </a:p>
        </p:txBody>
      </p:sp>
    </p:spTree>
    <p:extLst>
      <p:ext uri="{BB962C8B-B14F-4D97-AF65-F5344CB8AC3E}">
        <p14:creationId xmlns:p14="http://schemas.microsoft.com/office/powerpoint/2010/main" val="1915950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446802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Образовательная платформа «ВЗНАНИЯ»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(инструментарий)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5DA1C6-3338-4B92-B8E7-56E38C91562B}"/>
              </a:ext>
            </a:extLst>
          </p:cNvPr>
          <p:cNvSpPr txBox="1">
            <a:spLocks/>
          </p:cNvSpPr>
          <p:nvPr/>
        </p:nvSpPr>
        <p:spPr>
          <a:xfrm>
            <a:off x="19948" y="40839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Раздел «Игры»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50ACC5-7BAE-443C-BF61-C7DA1AB96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343" y="1002017"/>
            <a:ext cx="2569305" cy="19269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1D7849-4CC6-4859-A1C1-FBD8DDAF76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2" y="979147"/>
            <a:ext cx="2251941" cy="318520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66A430E-E383-4FD6-AF1A-CA6D4D64326C}"/>
              </a:ext>
            </a:extLst>
          </p:cNvPr>
          <p:cNvSpPr txBox="1">
            <a:spLocks/>
          </p:cNvSpPr>
          <p:nvPr/>
        </p:nvSpPr>
        <p:spPr>
          <a:xfrm>
            <a:off x="457200" y="203240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</a:t>
            </a:r>
            <a:r>
              <a:rPr lang="ru-RU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  <a:r>
              <a:rPr lang="en-US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игр (+17)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Печать материалов </a:t>
            </a:r>
          </a:p>
        </p:txBody>
      </p:sp>
    </p:spTree>
    <p:extLst>
      <p:ext uri="{BB962C8B-B14F-4D97-AF65-F5344CB8AC3E}">
        <p14:creationId xmlns:p14="http://schemas.microsoft.com/office/powerpoint/2010/main" val="824350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428438"/>
            <a:ext cx="8579296" cy="857250"/>
          </a:xfrm>
        </p:spPr>
        <p:txBody>
          <a:bodyPr>
            <a:normAutofit/>
          </a:bodyPr>
          <a:lstStyle/>
          <a:p>
            <a:r>
              <a:rPr lang="ru-RU" sz="33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Если остались вопросы: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4A65C7-1686-4D16-995C-5B409D02E859}"/>
              </a:ext>
            </a:extLst>
          </p:cNvPr>
          <p:cNvSpPr txBox="1">
            <a:spLocks/>
          </p:cNvSpPr>
          <p:nvPr/>
        </p:nvSpPr>
        <p:spPr>
          <a:xfrm>
            <a:off x="2926295" y="1462525"/>
            <a:ext cx="8229600" cy="1926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2200" b="0" i="0" dirty="0">
                <a:solidFill>
                  <a:srgbClr val="99999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i@teaching4all.ru</a:t>
            </a:r>
            <a:endParaRPr lang="ru-RU" sz="2200" b="0" i="0" dirty="0">
              <a:solidFill>
                <a:srgbClr val="999999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2200" dirty="0">
              <a:solidFill>
                <a:srgbClr val="9999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2200" b="0" i="0" dirty="0">
                <a:solidFill>
                  <a:srgbClr val="99999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https://vk.com/exprofessoclub</a:t>
            </a:r>
            <a:endParaRPr lang="ru-RU" sz="2200" b="0" i="0" dirty="0">
              <a:solidFill>
                <a:srgbClr val="999999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2200" dirty="0">
              <a:solidFill>
                <a:srgbClr val="9999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«Обучение с применением ДОТ»</a:t>
            </a:r>
            <a:r>
              <a:rPr lang="ru-RU" sz="2200" b="0" i="0" dirty="0">
                <a:solidFill>
                  <a:srgbClr val="99999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en-US" sz="2200" b="1" i="0" cap="all" dirty="0">
                <a:solidFill>
                  <a:srgbClr val="00A44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Q5J5X</a:t>
            </a:r>
            <a:endParaRPr lang="ru-RU" sz="2200" b="0" i="0" dirty="0">
              <a:solidFill>
                <a:srgbClr val="999999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1050" b="0" i="0" dirty="0">
              <a:solidFill>
                <a:srgbClr val="999999"/>
              </a:solidFill>
              <a:effectLst/>
              <a:latin typeface="YS Tex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2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C447358-3057-4B1F-82BD-35D6D3504E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50288"/>
            <a:ext cx="2723248" cy="24563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843132CC-D58F-4D39-9545-FC5DD2E4DDF8}"/>
              </a:ext>
            </a:extLst>
          </p:cNvPr>
          <p:cNvSpPr txBox="1">
            <a:spLocks/>
          </p:cNvSpPr>
          <p:nvPr/>
        </p:nvSpPr>
        <p:spPr>
          <a:xfrm>
            <a:off x="19948" y="40839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Спасибо за внимание!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B9A38C3-1458-4404-8B04-631E1228D9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5176" y="1848252"/>
            <a:ext cx="457735" cy="456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389355E-1876-48D6-B776-7223209C3C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2349"/>
            <a:ext cx="836527" cy="62739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D993E1E-1A88-4F90-977D-5E1DAD8954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5" y="2535088"/>
            <a:ext cx="755576" cy="59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22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2C7A604-3553-EC46-9C9B-BC71A0966027}"/>
              </a:ext>
            </a:extLst>
          </p:cNvPr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C67DF1-FE28-6C4C-96D1-2AD40D5AE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3723877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5624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ФЗ от 29 декабря 2012 №273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«Об образовании в Российской Федерации»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4A65C7-1686-4D16-995C-5B409D02E859}"/>
              </a:ext>
            </a:extLst>
          </p:cNvPr>
          <p:cNvSpPr txBox="1">
            <a:spLocks/>
          </p:cNvSpPr>
          <p:nvPr/>
        </p:nvSpPr>
        <p:spPr>
          <a:xfrm>
            <a:off x="4355976" y="175042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2. При реализации образовательных программ используются </a:t>
            </a:r>
          </a:p>
          <a:p>
            <a:pPr algn="just"/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различные образовательные технологии, в том числе </a:t>
            </a:r>
          </a:p>
          <a:p>
            <a:pPr algn="just"/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дистанционные образовательные технологии, электронное обучение.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5DA1C6-3338-4B92-B8E7-56E38C91562B}"/>
              </a:ext>
            </a:extLst>
          </p:cNvPr>
          <p:cNvSpPr txBox="1">
            <a:spLocks/>
          </p:cNvSpPr>
          <p:nvPr/>
        </p:nvSpPr>
        <p:spPr>
          <a:xfrm>
            <a:off x="19948" y="40839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Статья 13. </a:t>
            </a:r>
          </a:p>
          <a:p>
            <a:pPr algn="l"/>
            <a:r>
              <a:rPr lang="ru-RU" sz="11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Общие требования к реализации образовательных программ</a:t>
            </a:r>
            <a:endParaRPr lang="ru-RU" sz="1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18708E-B0BD-4101-99A8-A4094DDC1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2" y="1402874"/>
            <a:ext cx="2859782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2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5624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ФЗ от 29 декабря 2012 №273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«Об образовании в Российской Федерации»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4A65C7-1686-4D16-995C-5B409D02E859}"/>
              </a:ext>
            </a:extLst>
          </p:cNvPr>
          <p:cNvSpPr txBox="1">
            <a:spLocks/>
          </p:cNvSpPr>
          <p:nvPr/>
        </p:nvSpPr>
        <p:spPr>
          <a:xfrm>
            <a:off x="2817885" y="1572502"/>
            <a:ext cx="8872318" cy="1405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just">
              <a:spcAft>
                <a:spcPts val="0"/>
              </a:spcAft>
              <a:buAutoNum type="arabicPeriod"/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Под </a:t>
            </a:r>
            <a:r>
              <a:rPr lang="ru-RU" sz="11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электронным обучением </a:t>
            </a: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понимается организация образовательной деятельности </a:t>
            </a:r>
          </a:p>
          <a:p>
            <a:pPr lvl="0" algn="just"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применением содержащейся в базах данных и используемой при реализации </a:t>
            </a:r>
          </a:p>
          <a:p>
            <a:pPr lvl="0" algn="just"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образовательных программ информации и обеспечивающих ее обработку информационных </a:t>
            </a:r>
          </a:p>
          <a:p>
            <a:pPr lvl="0" algn="just"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технологий, технических средств, а также информационно-телекоммуникационных сетей, </a:t>
            </a:r>
          </a:p>
          <a:p>
            <a:pPr lvl="0" algn="just"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обеспечивающих передачу по линиям связи указанной информации, </a:t>
            </a:r>
          </a:p>
          <a:p>
            <a:pPr lvl="0" algn="just"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взаимодействие обучающихся и педагогических работников. </a:t>
            </a:r>
          </a:p>
          <a:p>
            <a:pPr lvl="0" algn="just">
              <a:spcAft>
                <a:spcPts val="0"/>
              </a:spcAft>
            </a:pPr>
            <a:r>
              <a:rPr lang="ru-RU" sz="11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2. </a:t>
            </a: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Под </a:t>
            </a:r>
            <a:r>
              <a:rPr lang="ru-RU" sz="11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дистанционными образовательными технологиями </a:t>
            </a: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понимаются </a:t>
            </a:r>
          </a:p>
          <a:p>
            <a:pPr lvl="0" algn="just"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образовательные технологии, реализуемые в основном с применением </a:t>
            </a:r>
          </a:p>
          <a:p>
            <a:pPr lvl="0" algn="just"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информационно-телекоммуникационных сетей при опосредованном (на расстоянии)</a:t>
            </a:r>
          </a:p>
          <a:p>
            <a:pPr lvl="0" algn="just"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взаимодействии обучающихся и педагогических работников.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5DA1C6-3338-4B92-B8E7-56E38C91562B}"/>
              </a:ext>
            </a:extLst>
          </p:cNvPr>
          <p:cNvSpPr txBox="1">
            <a:spLocks/>
          </p:cNvSpPr>
          <p:nvPr/>
        </p:nvSpPr>
        <p:spPr>
          <a:xfrm>
            <a:off x="19948" y="40839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Статья 16. </a:t>
            </a:r>
            <a:r>
              <a:rPr lang="ru-RU" sz="11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Реализация образовательных программ </a:t>
            </a:r>
          </a:p>
          <a:p>
            <a:pPr algn="l"/>
            <a:r>
              <a:rPr lang="ru-RU" sz="11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применением электронного обучения </a:t>
            </a:r>
          </a:p>
          <a:p>
            <a:pPr algn="l"/>
            <a:r>
              <a:rPr lang="ru-RU" sz="11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дистанционных образовательных технологий</a:t>
            </a: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endParaRPr lang="ru-RU" sz="1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18708E-B0BD-4101-99A8-A4094DDC1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2" y="1402874"/>
            <a:ext cx="2859782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7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5624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ФЗ от 29 декабря 2012 №273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«Об образовании в Российской Федерации»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4A65C7-1686-4D16-995C-5B409D02E859}"/>
              </a:ext>
            </a:extLst>
          </p:cNvPr>
          <p:cNvSpPr txBox="1">
            <a:spLocks/>
          </p:cNvSpPr>
          <p:nvPr/>
        </p:nvSpPr>
        <p:spPr>
          <a:xfrm>
            <a:off x="3414518" y="1646115"/>
            <a:ext cx="8229600" cy="1261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1. В Российской Федерации образование может быть получено: </a:t>
            </a:r>
            <a:endParaRPr lang="ru-RU" sz="1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1) </a:t>
            </a:r>
            <a:r>
              <a:rPr lang="ru-RU" sz="11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организациях</a:t>
            </a: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осуществляющих образовательную деятельность; </a:t>
            </a:r>
            <a:endParaRPr lang="ru-RU" sz="1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2) </a:t>
            </a:r>
            <a:r>
              <a:rPr lang="ru-RU" sz="11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вне организаций</a:t>
            </a: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осуществляющих образовательную деятельность </a:t>
            </a: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(в форме семейного образования и самообразования). </a:t>
            </a: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2. Обучение в организациях, осуществляющих образовательную деятельность, </a:t>
            </a: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учетом потребностей, возможностей личности и в зависимости от объема </a:t>
            </a: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обязательных занятий педагогического работника с обучающимися </a:t>
            </a: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осуществляется в </a:t>
            </a:r>
            <a:r>
              <a:rPr lang="ru-RU" sz="11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очной</a:t>
            </a: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ru-RU" sz="11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очно-заочной</a:t>
            </a: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или </a:t>
            </a:r>
            <a:r>
              <a:rPr lang="ru-RU" sz="11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заочной форме</a:t>
            </a: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5DA1C6-3338-4B92-B8E7-56E38C91562B}"/>
              </a:ext>
            </a:extLst>
          </p:cNvPr>
          <p:cNvSpPr txBox="1">
            <a:spLocks/>
          </p:cNvSpPr>
          <p:nvPr/>
        </p:nvSpPr>
        <p:spPr>
          <a:xfrm>
            <a:off x="19948" y="40839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Статья 17. </a:t>
            </a:r>
          </a:p>
          <a:p>
            <a:pPr algn="l"/>
            <a:r>
              <a:rPr lang="ru-RU" sz="11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Формы получения образования и формы обучения</a:t>
            </a:r>
            <a:r>
              <a:rPr lang="ru-RU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endParaRPr lang="ru-RU" sz="1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18708E-B0BD-4101-99A8-A4094DDC1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2" y="1402874"/>
            <a:ext cx="2859782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1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295737"/>
            <a:ext cx="8579296" cy="857250"/>
          </a:xfrm>
        </p:spPr>
        <p:txBody>
          <a:bodyPr>
            <a:normAutofit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Глоссарий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4A65C7-1686-4D16-995C-5B409D02E859}"/>
              </a:ext>
            </a:extLst>
          </p:cNvPr>
          <p:cNvSpPr txBox="1">
            <a:spLocks/>
          </p:cNvSpPr>
          <p:nvPr/>
        </p:nvSpPr>
        <p:spPr>
          <a:xfrm>
            <a:off x="3389366" y="17145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ЭОР</a:t>
            </a:r>
            <a:r>
              <a:rPr lang="ru-RU" sz="2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– </a:t>
            </a: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электронные образовательные ресурсы</a:t>
            </a: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ЦОК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цифровой образовательный контент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5DA1C6-3338-4B92-B8E7-56E38C91562B}"/>
              </a:ext>
            </a:extLst>
          </p:cNvPr>
          <p:cNvSpPr txBox="1">
            <a:spLocks/>
          </p:cNvSpPr>
          <p:nvPr/>
        </p:nvSpPr>
        <p:spPr>
          <a:xfrm>
            <a:off x="19948" y="40839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7421230-C862-4E09-AB67-43EA04BAD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0" y="1601536"/>
            <a:ext cx="3325790" cy="234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9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5624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Приказ Министерства просвещения 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Российской Федерации от 22.03.2021 №115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4A65C7-1686-4D16-995C-5B409D02E859}"/>
              </a:ext>
            </a:extLst>
          </p:cNvPr>
          <p:cNvSpPr txBox="1">
            <a:spLocks/>
          </p:cNvSpPr>
          <p:nvPr/>
        </p:nvSpPr>
        <p:spPr>
          <a:xfrm>
            <a:off x="1858052" y="1402874"/>
            <a:ext cx="8229600" cy="1926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«Об утверждении Порядка организации и осуществления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образовательной деятельности по основным общеобразовательным программам –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образовательным программам начального общего,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основного общего и среднего общего образования»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endParaRPr lang="ru-RU" sz="1100" b="1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При реализации общеобразовательных программ используются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различные образовательные технологии,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 том числе дистанционные образовательные технологии, электронное обучение. </a:t>
            </a:r>
            <a:endParaRPr lang="ru-RU" sz="1100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5DA1C6-3338-4B92-B8E7-56E38C91562B}"/>
              </a:ext>
            </a:extLst>
          </p:cNvPr>
          <p:cNvSpPr txBox="1">
            <a:spLocks/>
          </p:cNvSpPr>
          <p:nvPr/>
        </p:nvSpPr>
        <p:spPr>
          <a:xfrm>
            <a:off x="19948" y="40839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Статья 14.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226EEE-F4EC-40D2-91E4-0BD1B7FEFF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" y="1707654"/>
            <a:ext cx="3119105" cy="26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0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5624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Приказ Министерства просвещения 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Российской Федерации от 22.03.2021 №115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4A65C7-1686-4D16-995C-5B409D02E859}"/>
              </a:ext>
            </a:extLst>
          </p:cNvPr>
          <p:cNvSpPr txBox="1">
            <a:spLocks/>
          </p:cNvSpPr>
          <p:nvPr/>
        </p:nvSpPr>
        <p:spPr>
          <a:xfrm>
            <a:off x="1884431" y="1862169"/>
            <a:ext cx="8229600" cy="1926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«Об утверждении Порядка организации и осуществления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образовательной деятельности по основным общеобразовательным программам –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образовательным программам начального общего,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основного общего и среднего общего образования»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endParaRPr lang="ru-RU" sz="1100" b="1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При угрозе возникновения и (или) возникновении отдельных чрезвычайных ситуаций,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введении режима повышенной готовности или чрезвычайной ситуации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на всей территории Российской Федерации либо на ее части реализация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общеобразовательных программ осуществляется с применением электронного обучения,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дистанционных образовательных технологий вне зависимости от ограничений,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предусмотренных в федеральных государственных образовательных стандартах,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если реализация указанных образовательных программ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без применения указанных технологий и перенос сроков обучения невозможны. </a:t>
            </a: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5DA1C6-3338-4B92-B8E7-56E38C91562B}"/>
              </a:ext>
            </a:extLst>
          </p:cNvPr>
          <p:cNvSpPr txBox="1">
            <a:spLocks/>
          </p:cNvSpPr>
          <p:nvPr/>
        </p:nvSpPr>
        <p:spPr>
          <a:xfrm>
            <a:off x="19948" y="40839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Статья 15.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226EEE-F4EC-40D2-91E4-0BD1B7FEFF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" y="1707654"/>
            <a:ext cx="3119105" cy="26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2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5624"/>
            <a:ext cx="8579296" cy="857250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Приказ Министерства образования и науки </a:t>
            </a:r>
            <a:b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33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Российской Федерации от 23.08.2017 №816</a:t>
            </a:r>
            <a:endParaRPr lang="ru-RU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4A65C7-1686-4D16-995C-5B409D02E859}"/>
              </a:ext>
            </a:extLst>
          </p:cNvPr>
          <p:cNvSpPr txBox="1">
            <a:spLocks/>
          </p:cNvSpPr>
          <p:nvPr/>
        </p:nvSpPr>
        <p:spPr>
          <a:xfrm>
            <a:off x="1979712" y="1402874"/>
            <a:ext cx="8229600" cy="1926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«Об утверждении Порядка применения организациями, осуществля</a:t>
            </a:r>
            <a:r>
              <a:rPr lang="ru-RU" sz="11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ющими</a:t>
            </a: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образовательную деятельность, электронного обучения,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дистанционных образовательных технологий 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при реализации образовательных программ»</a:t>
            </a: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endParaRPr lang="ru-RU" sz="1100" b="1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Пе</a:t>
            </a:r>
            <a:r>
              <a:rPr lang="ru-R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речень поручений Президента РФ от 24 сентября 2021 года № ПР-1808ГС. </a:t>
            </a: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5DA1C6-3338-4B92-B8E7-56E38C91562B}"/>
              </a:ext>
            </a:extLst>
          </p:cNvPr>
          <p:cNvSpPr txBox="1">
            <a:spLocks/>
          </p:cNvSpPr>
          <p:nvPr/>
        </p:nvSpPr>
        <p:spPr>
          <a:xfrm>
            <a:off x="19948" y="40839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Документ утрачивает силу с 01 сентября 2023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226EEE-F4EC-40D2-91E4-0BD1B7FEFF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" y="1707654"/>
            <a:ext cx="3119105" cy="26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8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777</Words>
  <Application>Microsoft Office PowerPoint</Application>
  <PresentationFormat>Экран (16:9)</PresentationFormat>
  <Paragraphs>153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Цикл вебинаров</vt:lpstr>
      <vt:lpstr> «Организация обучения  с применением дистанционных технологий  в условиях реализации ФГОС» </vt:lpstr>
      <vt:lpstr>ФЗ от 29 декабря 2012 №273 «Об образовании в Российской Федерации»</vt:lpstr>
      <vt:lpstr>ФЗ от 29 декабря 2012 №273 «Об образовании в Российской Федерации»</vt:lpstr>
      <vt:lpstr>ФЗ от 29 декабря 2012 №273 «Об образовании в Российской Федерации»</vt:lpstr>
      <vt:lpstr>Глоссарий</vt:lpstr>
      <vt:lpstr>Приказ Министерства просвещения  Российской Федерации от 22.03.2021 №115</vt:lpstr>
      <vt:lpstr>Приказ Министерства просвещения  Российской Федерации от 22.03.2021 №115</vt:lpstr>
      <vt:lpstr>Приказ Министерства образования и науки  Российской Федерации от 23.08.2017 №816</vt:lpstr>
      <vt:lpstr>Приказ Министерства просвещения  Российской Федерации от 15.04.2022 №243</vt:lpstr>
      <vt:lpstr>Федеральные государственные образовательные стандарты</vt:lpstr>
      <vt:lpstr>Онлайн-платформа «Цифровой образовательный контент»</vt:lpstr>
      <vt:lpstr>Онлайн-платформа «Цифровой образовательный контент»</vt:lpstr>
      <vt:lpstr>Онлайн-платформа «Цифровой образовательный контент»</vt:lpstr>
      <vt:lpstr>Онлайн-платформа «Цифровой образовательный контент»</vt:lpstr>
      <vt:lpstr>Онлайн-платформа «Цифровой образовательный контент»</vt:lpstr>
      <vt:lpstr>Онлайн-платформа «Цифровой образовательный контент»</vt:lpstr>
      <vt:lpstr>Онлайн-платформа «Цифровой образовательный контент»</vt:lpstr>
      <vt:lpstr>Онлайн-платформа «Цифровой образовательный контент»</vt:lpstr>
      <vt:lpstr>Онлайн-платформа «Цифровой образовательный контент»</vt:lpstr>
      <vt:lpstr>Образовательная платформа «ВЗНАНИЯ»</vt:lpstr>
      <vt:lpstr>Образовательная платформа «ВЗНАНИЯ» (инструментарий)</vt:lpstr>
      <vt:lpstr>Образовательная платформа «ВЗНАНИЯ» (инструментарий)</vt:lpstr>
      <vt:lpstr>Образовательная платформа «ВЗНАНИЯ» (инструментарий)</vt:lpstr>
      <vt:lpstr>Образовательная платформа «ВЗНАНИЯ» (инструментарий)</vt:lpstr>
      <vt:lpstr>Если остались вопросы: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22</cp:revision>
  <dcterms:created xsi:type="dcterms:W3CDTF">2019-11-08T08:59:02Z</dcterms:created>
  <dcterms:modified xsi:type="dcterms:W3CDTF">2022-09-01T09:34:58Z</dcterms:modified>
</cp:coreProperties>
</file>