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264" r:id="rId2"/>
    <p:sldId id="307" r:id="rId3"/>
    <p:sldId id="309" r:id="rId4"/>
    <p:sldId id="305" r:id="rId5"/>
    <p:sldId id="302" r:id="rId6"/>
    <p:sldId id="290" r:id="rId7"/>
    <p:sldId id="310" r:id="rId8"/>
    <p:sldId id="311" r:id="rId9"/>
    <p:sldId id="298" r:id="rId10"/>
    <p:sldId id="303" r:id="rId11"/>
    <p:sldId id="295" r:id="rId12"/>
    <p:sldId id="306" r:id="rId13"/>
    <p:sldId id="300" r:id="rId14"/>
    <p:sldId id="293" r:id="rId15"/>
    <p:sldId id="294" r:id="rId16"/>
    <p:sldId id="304" r:id="rId17"/>
    <p:sldId id="299" r:id="rId18"/>
    <p:sldId id="297" r:id="rId19"/>
    <p:sldId id="263" r:id="rId20"/>
    <p:sldId id="262" r:id="rId21"/>
    <p:sldId id="308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29" autoAdjust="0"/>
  </p:normalViewPr>
  <p:slideViewPr>
    <p:cSldViewPr>
      <p:cViewPr varScale="1">
        <p:scale>
          <a:sx n="95" d="100"/>
          <a:sy n="95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AD130-51B0-4061-8D6B-3653BA295026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424DA-EB75-4BB6-AED0-71F6A6BA8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4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424DA-EB75-4BB6-AED0-71F6A6BA8A7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78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30E2307-1E40-4E12-8716-25BFDA8E7013}" type="datetime1">
              <a:rPr lang="en-US" smtClean="0"/>
              <a:pPr/>
              <a:t>10/29/2017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FCF5A-EA79-452C-A52C-1A2668C2E7DF}" type="datetime1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E5C4C28-BD4B-4892-9A2D-6E19BD753A9A}" type="datetime1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D9D02-426E-46C9-9EE9-0DE1EF8B2838}" type="datetime1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8AEBBE-F8B2-42CF-9895-E86A608384EB}" type="datetime1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AA6B6-10E5-4810-BC9F-DA72D8452E73}" type="datetime1">
              <a:rPr lang="en-US" smtClean="0"/>
              <a:pPr/>
              <a:t>10/29/2017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8D072-EF12-4AA2-BD71-ABC68B06D0E2}" type="datetime1">
              <a:rPr lang="en-US" smtClean="0"/>
              <a:pPr/>
              <a:t>10/29/2017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CDBF60-6CC3-4B74-A60D-3486985E4346}" type="datetime1">
              <a:rPr lang="en-US" smtClean="0"/>
              <a:pPr/>
              <a:t>10/29/2017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714818-984F-4759-BF72-A33BDC1963BD}" type="datetime1">
              <a:rPr lang="en-US" smtClean="0"/>
              <a:pPr/>
              <a:t>10/29/2017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A7E191-5F94-4FC1-B823-BD7CABF7FA06}" type="datetime1">
              <a:rPr lang="en-US" smtClean="0"/>
              <a:pPr/>
              <a:t>10/29/2017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56D55-EFBE-4F9B-8A5F-09D42CA22A9B}" type="datetime1">
              <a:rPr lang="en-US" smtClean="0"/>
              <a:pPr/>
              <a:t>10/29/2017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D1D110F-3F4E-48D9-B8AA-5D0E825AFDBA}" type="datetime1">
              <a:rPr lang="en-US" smtClean="0"/>
              <a:pPr/>
              <a:t>10/29/2017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16" y="2996952"/>
            <a:ext cx="8786812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Формирование коммуникативных универсальных учебных действий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на уроках географии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2" descr="C:\Documents and Settings\1\Мои документы\Мои рисунки\Организатор клипов (Microsoft)\MC90042639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0"/>
            <a:ext cx="448945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28938" y="4929188"/>
            <a:ext cx="3000375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Учитель географии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МОУ СОШ №3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Новикова О.А.</a:t>
            </a:r>
            <a:endParaRPr lang="ru-RU" sz="1600" b="1" dirty="0"/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"/>
            <a:ext cx="2620963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 descr="http://mosaica.ru/sites/default/files/news/preview/2011/06/09/4020712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08500"/>
            <a:ext cx="26638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2" descr="http://im8-tub-ru.yandex.net/i?id=50171047-41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08500"/>
            <a:ext cx="27368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92230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5958994" cy="700070"/>
          </a:xfrm>
          <a:ln w="5715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              Диалог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258" y="1124744"/>
            <a:ext cx="8505198" cy="31085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Проверка домашнего задания в парах. На вопрос учителя сначала отвечает один ученик, затем сосед по парте. Работа длится 4-5 минут. Дети оценивают ответы друг друга. Учитель выборочно вновь задает те же вопросы и если оценка совпадает, то ставится обоим учащимся.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0728" y="4233287"/>
            <a:ext cx="3455167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i="1" dirty="0"/>
              <a:t>Эффективность от проведения упражнения:</a:t>
            </a:r>
            <a:endParaRPr lang="ru-RU" dirty="0"/>
          </a:p>
          <a:p>
            <a:r>
              <a:rPr lang="ru-RU" dirty="0"/>
              <a:t>1. Умение слушать и слышать.</a:t>
            </a:r>
          </a:p>
          <a:p>
            <a:r>
              <a:rPr lang="ru-RU" dirty="0"/>
              <a:t>2. Отслеживание </a:t>
            </a:r>
            <a:r>
              <a:rPr lang="ru-RU" dirty="0" smtClean="0"/>
              <a:t>и </a:t>
            </a:r>
            <a:r>
              <a:rPr lang="ru-RU" dirty="0"/>
              <a:t>анализ </a:t>
            </a:r>
            <a:r>
              <a:rPr lang="ru-RU" dirty="0" smtClean="0"/>
              <a:t>знаний </a:t>
            </a:r>
            <a:r>
              <a:rPr lang="ru-RU" dirty="0"/>
              <a:t>по теме, рефлексия.</a:t>
            </a:r>
          </a:p>
          <a:p>
            <a:r>
              <a:rPr lang="ru-RU" dirty="0"/>
              <a:t>3. Развитие речи</a:t>
            </a:r>
            <a:r>
              <a:rPr lang="ru-RU" dirty="0" smtClean="0"/>
              <a:t>, </a:t>
            </a:r>
            <a:r>
              <a:rPr lang="ru-RU" dirty="0" err="1" smtClean="0"/>
              <a:t>взаимопро-верка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2" descr="C:\Users\Vl\Desktop\Новая папка\Фото-0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535" y="3788759"/>
            <a:ext cx="501010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1658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332656"/>
            <a:ext cx="8640960" cy="700070"/>
          </a:xfrm>
          <a:ln w="5715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 Отзыв </a:t>
            </a:r>
            <a:r>
              <a:rPr lang="ru-RU" sz="3200" dirty="0">
                <a:solidFill>
                  <a:schemeClr val="bg1"/>
                </a:solidFill>
              </a:rPr>
              <a:t>на работу (ответ) </a:t>
            </a:r>
            <a:r>
              <a:rPr lang="ru-RU" sz="3200" dirty="0" smtClean="0">
                <a:solidFill>
                  <a:schemeClr val="bg1"/>
                </a:solidFill>
              </a:rPr>
              <a:t>товарища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324464"/>
            <a:ext cx="8136904" cy="50167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Упражнение можно проводить на этапе проверки домашнего задания, уроке обобщения знаний,  как в устной, так и письменной форме. 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Например: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- </a:t>
            </a:r>
            <a:r>
              <a:rPr lang="ru-RU" sz="2000" b="1" i="1" dirty="0">
                <a:solidFill>
                  <a:schemeClr val="tx1"/>
                </a:solidFill>
              </a:rPr>
              <a:t>оцените, насколько полным был ответ на вопрос?</a:t>
            </a:r>
            <a:endParaRPr lang="ru-RU" sz="20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b="1" i="1" dirty="0">
                <a:solidFill>
                  <a:schemeClr val="tx1"/>
                </a:solidFill>
              </a:rPr>
              <a:t>какую оценку поставите за ответ и почему</a:t>
            </a:r>
            <a:r>
              <a:rPr lang="ru-RU" sz="2000" b="1" i="1" dirty="0" smtClean="0">
                <a:solidFill>
                  <a:schemeClr val="tx1"/>
                </a:solidFill>
              </a:rPr>
              <a:t>?</a:t>
            </a:r>
            <a:endParaRPr lang="ru-RU" sz="2000" b="1" i="1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  Например, </a:t>
            </a:r>
            <a:r>
              <a:rPr lang="ru-RU" sz="2000" b="1" i="1" dirty="0">
                <a:solidFill>
                  <a:schemeClr val="tx1"/>
                </a:solidFill>
              </a:rPr>
              <a:t>«Урок по теме «Круговорот воды в природе».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Задание</a:t>
            </a:r>
            <a:r>
              <a:rPr lang="ru-RU" sz="2000" b="1" dirty="0">
                <a:solidFill>
                  <a:schemeClr val="tx1"/>
                </a:solidFill>
              </a:rPr>
              <a:t>: написать рассказ «Путешествие маленькой капельки». Сильные учащиеся  проверяют  соблюдение критериев к работе, отсутствие грубых ошибок.</a:t>
            </a:r>
          </a:p>
          <a:p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Эффект от проведения упражнения:</a:t>
            </a:r>
          </a:p>
          <a:p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Построение речевого высказывания в 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устной или  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письменной 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форме.</a:t>
            </a:r>
            <a:endParaRPr lang="ru-RU" sz="20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Умение слушать и 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слышать.</a:t>
            </a:r>
            <a:endParaRPr lang="ru-RU" sz="20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Отслеживание и анализ знаний по теме, 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рефлексия.</a:t>
            </a:r>
            <a:endParaRPr lang="ru-RU" sz="20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0398441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35144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 smtClean="0">
                <a:solidFill>
                  <a:srgbClr val="FF0000"/>
                </a:solidFill>
              </a:rPr>
              <a:t>рганизационные </a:t>
            </a:r>
            <a:r>
              <a:rPr lang="ru-RU" sz="2800" dirty="0">
                <a:solidFill>
                  <a:srgbClr val="FF0000"/>
                </a:solidFill>
              </a:rPr>
              <a:t>умения включают следующие элементы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7992888" cy="513435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умение </a:t>
            </a:r>
            <a:r>
              <a:rPr lang="ru-RU" sz="2800" b="1" dirty="0"/>
              <a:t>организовывать учебное сотрудничество и совместную </a:t>
            </a:r>
            <a:r>
              <a:rPr lang="ru-RU" sz="2800" b="1" dirty="0" smtClean="0"/>
              <a:t>деятельность </a:t>
            </a:r>
            <a:r>
              <a:rPr lang="ru-RU" sz="2800" b="1" dirty="0"/>
              <a:t>с учителем и </a:t>
            </a:r>
            <a:r>
              <a:rPr lang="ru-RU" sz="2800" b="1" dirty="0" smtClean="0"/>
              <a:t>сверстниками</a:t>
            </a:r>
            <a:r>
              <a:rPr lang="ru-RU" sz="2800" b="1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/>
              <a:t>р</a:t>
            </a:r>
            <a:r>
              <a:rPr lang="ru-RU" sz="2800" b="1" dirty="0" smtClean="0"/>
              <a:t>аботать </a:t>
            </a:r>
            <a:r>
              <a:rPr lang="ru-RU" sz="2800" b="1" dirty="0"/>
              <a:t>индивидуально и в </a:t>
            </a:r>
            <a:r>
              <a:rPr lang="ru-RU" sz="2800" b="1" dirty="0" smtClean="0"/>
              <a:t>группе;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 </a:t>
            </a:r>
            <a:r>
              <a:rPr lang="ru-RU" sz="2800" b="1" dirty="0"/>
              <a:t>находить общее решение и разрешать конфликты на основе согласования позиций и </a:t>
            </a:r>
            <a:r>
              <a:rPr lang="ru-RU" sz="2800" b="1" dirty="0" smtClean="0"/>
              <a:t>интересов.</a:t>
            </a:r>
            <a:endParaRPr lang="ru-RU" sz="2800" b="1" dirty="0"/>
          </a:p>
          <a:p>
            <a:pPr fontAlgn="t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301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84199"/>
            <a:ext cx="5904656" cy="700070"/>
          </a:xfrm>
          <a:ln w="5715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   Групповая работа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84269"/>
            <a:ext cx="8208912" cy="58785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Класс делится </a:t>
            </a:r>
            <a:r>
              <a:rPr lang="ru-RU" sz="2000" dirty="0">
                <a:solidFill>
                  <a:schemeClr val="tx1"/>
                </a:solidFill>
              </a:rPr>
              <a:t>на малые группы 4-6 человек. Этот вид работы можно использовать как на отдельных этапах урока, так и проведении целого урока.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Например, тема «</a:t>
            </a:r>
            <a:r>
              <a:rPr lang="ru-RU" sz="2000" i="1" dirty="0">
                <a:solidFill>
                  <a:schemeClr val="tx1"/>
                </a:solidFill>
              </a:rPr>
              <a:t>Горные породы, минералы, полезные ископаемые</a:t>
            </a:r>
            <a:r>
              <a:rPr lang="ru-RU" sz="2000" i="1" dirty="0" smtClean="0">
                <a:solidFill>
                  <a:schemeClr val="tx1"/>
                </a:solidFill>
              </a:rPr>
              <a:t>».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Работают три группы. Этап проверки знаний.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Задание:</a:t>
            </a:r>
            <a:r>
              <a:rPr lang="ru-RU" sz="2000" dirty="0">
                <a:solidFill>
                  <a:schemeClr val="tx1"/>
                </a:solidFill>
              </a:rPr>
              <a:t>  </a:t>
            </a:r>
            <a:r>
              <a:rPr lang="ru-RU" sz="2000" i="1" dirty="0">
                <a:solidFill>
                  <a:schemeClr val="tx1"/>
                </a:solidFill>
              </a:rPr>
              <a:t>используя конспект в тетради  и текст учебника, выполните задание: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1 группа:</a:t>
            </a:r>
            <a:r>
              <a:rPr lang="ru-RU" sz="2000" i="1" dirty="0">
                <a:solidFill>
                  <a:schemeClr val="tx1"/>
                </a:solidFill>
              </a:rPr>
              <a:t> </a:t>
            </a:r>
            <a:r>
              <a:rPr lang="ru-RU" sz="2000" dirty="0">
                <a:solidFill>
                  <a:schemeClr val="tx1"/>
                </a:solidFill>
              </a:rPr>
              <a:t> колебания температуры воздуха, влияние ветра, текучие воды… О каких горных породах идет речь? Объясните их образование и приведите  примеры таких горных пород.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2 группа:</a:t>
            </a:r>
            <a:r>
              <a:rPr lang="ru-RU" sz="2000" i="1" dirty="0">
                <a:solidFill>
                  <a:schemeClr val="tx1"/>
                </a:solidFill>
              </a:rPr>
              <a:t> </a:t>
            </a:r>
            <a:r>
              <a:rPr lang="ru-RU" sz="2000" dirty="0">
                <a:solidFill>
                  <a:schemeClr val="tx1"/>
                </a:solidFill>
              </a:rPr>
              <a:t> магма, излившиеся, глубинные. О каких горных породах идет речь? Объясните их образование и приведите  примеры таких горных пород.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3 группа:</a:t>
            </a:r>
            <a:r>
              <a:rPr lang="ru-RU" sz="2000" i="1" dirty="0">
                <a:solidFill>
                  <a:schemeClr val="tx1"/>
                </a:solidFill>
              </a:rPr>
              <a:t> </a:t>
            </a:r>
            <a:r>
              <a:rPr lang="ru-RU" sz="2000" dirty="0">
                <a:solidFill>
                  <a:schemeClr val="tx1"/>
                </a:solidFill>
              </a:rPr>
              <a:t>опускание, давление,  высокая температура. О каких горных породах идет речь? Объясните их образование и приведите  примеры таких горных пород.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200" b="1" dirty="0"/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Составление   кроссвордов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9356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344816" cy="916094"/>
          </a:xfrm>
          <a:ln w="5715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    Учебные дискуссии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24744"/>
            <a:ext cx="8640960" cy="304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Например</a:t>
            </a:r>
            <a:r>
              <a:rPr lang="ru-RU" sz="2400" b="1" dirty="0">
                <a:solidFill>
                  <a:schemeClr val="tx1"/>
                </a:solidFill>
              </a:rPr>
              <a:t>: Где лучше жить, на равнинах, или в горах?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«Какая из оболочек Земли более всего нуждается в защите от деятельности человека?». Выступают «представители» разных оболочек Земли: равнины, горы, реки, озера, лес, луг, почва, лось и </a:t>
            </a:r>
            <a:r>
              <a:rPr lang="ru-RU" sz="2400" b="1" dirty="0" smtClean="0">
                <a:solidFill>
                  <a:schemeClr val="tx1"/>
                </a:solidFill>
              </a:rPr>
              <a:t>т.п., рас-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сказывая </a:t>
            </a:r>
            <a:r>
              <a:rPr lang="ru-RU" sz="2400" b="1" dirty="0">
                <a:solidFill>
                  <a:schemeClr val="tx1"/>
                </a:solidFill>
              </a:rPr>
              <a:t>о том, как непросто выжить в наше время. Все вместе пытаются наметить разумные меры охраны и </a:t>
            </a:r>
            <a:r>
              <a:rPr lang="ru-RU" sz="2400" b="1" dirty="0" smtClean="0">
                <a:solidFill>
                  <a:schemeClr val="tx1"/>
                </a:solidFill>
              </a:rPr>
              <a:t>защиты.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Vl\Desktop\Новая папка\Фото-0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28" y="3798651"/>
            <a:ext cx="5105040" cy="30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72881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4348178" cy="700070"/>
          </a:xfrm>
          <a:ln w="5715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   Круглый стол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3" y="980728"/>
            <a:ext cx="8568951" cy="41242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</a:rPr>
              <a:t>роводится </a:t>
            </a:r>
            <a:r>
              <a:rPr lang="ru-RU" sz="2400" b="1" dirty="0">
                <a:solidFill>
                  <a:schemeClr val="tx1"/>
                </a:solidFill>
              </a:rPr>
              <a:t>либо в форме беседы, либо дискуссии. Форма – урок изучения нового,  урок обобщения знаний.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Учитель </a:t>
            </a:r>
            <a:r>
              <a:rPr lang="ru-RU" sz="2400" b="1" dirty="0">
                <a:solidFill>
                  <a:schemeClr val="tx1"/>
                </a:solidFill>
              </a:rPr>
              <a:t>как ведущий объявляет тему и цель круглого стола, представляет законы «Круглого стола», далее поочередно вопросы для </a:t>
            </a:r>
            <a:r>
              <a:rPr lang="ru-RU" sz="2400" b="1" dirty="0" smtClean="0">
                <a:solidFill>
                  <a:schemeClr val="tx1"/>
                </a:solidFill>
              </a:rPr>
              <a:t>обсуждения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</a:rPr>
              <a:t>Ведущий </a:t>
            </a:r>
            <a:r>
              <a:rPr lang="ru-RU" sz="2400" b="1" dirty="0">
                <a:solidFill>
                  <a:schemeClr val="tx1"/>
                </a:solidFill>
              </a:rPr>
              <a:t>(учитель) фиксирует ответы выступающих на листе результатов и делает обобщение.</a:t>
            </a:r>
          </a:p>
          <a:p>
            <a:r>
              <a:rPr lang="ru-RU" b="1" dirty="0">
                <a:solidFill>
                  <a:schemeClr val="tx1"/>
                </a:solidFill>
              </a:rPr>
              <a:t>Например, тема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«</a:t>
            </a:r>
            <a:r>
              <a:rPr lang="ru-RU" b="1" i="1" dirty="0">
                <a:solidFill>
                  <a:schemeClr val="tx1"/>
                </a:solidFill>
              </a:rPr>
              <a:t>Расы и народы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Многообразие </a:t>
            </a:r>
            <a:r>
              <a:rPr lang="ru-RU" b="1" i="1" dirty="0" smtClean="0">
                <a:solidFill>
                  <a:schemeClr val="tx1"/>
                </a:solidFill>
              </a:rPr>
              <a:t>стран». </a:t>
            </a:r>
            <a:endParaRPr lang="ru-RU" b="1" i="1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Vl\Desktop\Новая папка\Фото-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86" y="3933056"/>
            <a:ext cx="5147044" cy="30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416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200800" cy="866428"/>
          </a:xfrm>
          <a:ln w="5715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Игровые </a:t>
            </a:r>
            <a:r>
              <a:rPr lang="ru-RU" sz="3200" dirty="0"/>
              <a:t>уроки</a:t>
            </a:r>
            <a:br>
              <a:rPr lang="ru-RU" sz="3200" dirty="0"/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Picture 13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17032"/>
            <a:ext cx="4754488" cy="2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984269"/>
            <a:ext cx="7957392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r>
              <a:rPr lang="ru-RU" sz="3200" dirty="0" smtClean="0">
                <a:solidFill>
                  <a:prstClr val="black"/>
                </a:solidFill>
              </a:rPr>
              <a:t>Игра «Кто больше?». Группам учащихся, предлагается устроить соревнование на знание номенклатуры по темам «Атмосфера» и Гидросфера».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3307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96944" cy="864096"/>
          </a:xfrm>
          <a:ln w="5715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i="1" dirty="0" smtClean="0"/>
              <a:t>           Творческие задания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6" y="980728"/>
            <a:ext cx="8304863" cy="53245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Составление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синквейна</a:t>
            </a:r>
            <a:r>
              <a:rPr lang="ru-RU" sz="2800" b="1" i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Выполняются </a:t>
            </a:r>
            <a:r>
              <a:rPr lang="ru-RU" sz="2800" b="1" dirty="0">
                <a:solidFill>
                  <a:schemeClr val="tx1"/>
                </a:solidFill>
              </a:rPr>
              <a:t>в </a:t>
            </a:r>
            <a:r>
              <a:rPr lang="ru-RU" sz="2800" b="1" i="1" dirty="0">
                <a:solidFill>
                  <a:schemeClr val="tx1"/>
                </a:solidFill>
              </a:rPr>
              <a:t>группах из 4—6 человек</a:t>
            </a:r>
            <a:r>
              <a:rPr lang="ru-RU" sz="2800" b="1" dirty="0">
                <a:solidFill>
                  <a:schemeClr val="tx1"/>
                </a:solidFill>
              </a:rPr>
              <a:t>. Например, предлагается написать </a:t>
            </a:r>
            <a:r>
              <a:rPr lang="ru-RU" sz="2800" b="1" dirty="0" err="1">
                <a:solidFill>
                  <a:schemeClr val="tx1"/>
                </a:solidFill>
              </a:rPr>
              <a:t>синквейн</a:t>
            </a:r>
            <a:r>
              <a:rPr lang="ru-RU" sz="2800" b="1" dirty="0">
                <a:solidFill>
                  <a:schemeClr val="tx1"/>
                </a:solidFill>
              </a:rPr>
              <a:t> о любой оболочке </a:t>
            </a:r>
            <a:r>
              <a:rPr lang="ru-RU" sz="2800" b="1" dirty="0" smtClean="0">
                <a:solidFill>
                  <a:schemeClr val="tx1"/>
                </a:solidFill>
              </a:rPr>
              <a:t>Земли или каком-то объекте.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400" i="1" dirty="0" smtClean="0">
                <a:solidFill>
                  <a:srgbClr val="C00000"/>
                </a:solidFill>
              </a:rPr>
              <a:t>«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Река»</a:t>
            </a:r>
            <a:endParaRPr lang="ru-RU" sz="2400" i="1" dirty="0"/>
          </a:p>
          <a:p>
            <a:r>
              <a:rPr lang="ru-RU" sz="2400" b="1" i="1" dirty="0">
                <a:solidFill>
                  <a:schemeClr val="tx1"/>
                </a:solidFill>
              </a:rPr>
              <a:t>1. </a:t>
            </a:r>
            <a:r>
              <a:rPr lang="ru-RU" sz="2400" i="1" dirty="0">
                <a:solidFill>
                  <a:schemeClr val="tx1"/>
                </a:solidFill>
              </a:rPr>
              <a:t>Река.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2. </a:t>
            </a:r>
            <a:r>
              <a:rPr lang="ru-RU" sz="2400" i="1" dirty="0">
                <a:solidFill>
                  <a:schemeClr val="tx1"/>
                </a:solidFill>
              </a:rPr>
              <a:t>Широкая, равнинная.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3. </a:t>
            </a:r>
            <a:r>
              <a:rPr lang="ru-RU" sz="2400" i="1" dirty="0">
                <a:solidFill>
                  <a:schemeClr val="tx1"/>
                </a:solidFill>
              </a:rPr>
              <a:t>Течет, размывает, несет.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4. </a:t>
            </a:r>
            <a:r>
              <a:rPr lang="ru-RU" sz="2400" i="1" dirty="0">
                <a:solidFill>
                  <a:schemeClr val="tx1"/>
                </a:solidFill>
              </a:rPr>
              <a:t>Переносит воду по речной долине.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5. </a:t>
            </a:r>
            <a:r>
              <a:rPr lang="ru-RU" sz="2400" i="1" dirty="0">
                <a:solidFill>
                  <a:schemeClr val="tx1"/>
                </a:solidFill>
              </a:rPr>
              <a:t>Водный поток.</a:t>
            </a:r>
          </a:p>
          <a:p>
            <a:r>
              <a:rPr lang="ru-RU" sz="2800" dirty="0">
                <a:solidFill>
                  <a:schemeClr val="tx1"/>
                </a:solidFill>
              </a:rPr>
              <a:t>Побеждает та команда, которая за 5 минут сумеет написать два </a:t>
            </a:r>
            <a:r>
              <a:rPr lang="ru-RU" sz="2800" dirty="0" err="1">
                <a:solidFill>
                  <a:schemeClr val="tx1"/>
                </a:solidFill>
              </a:rPr>
              <a:t>синквейна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на заданные темы.</a:t>
            </a:r>
            <a:endParaRPr lang="ru-RU" sz="1200" dirty="0"/>
          </a:p>
        </p:txBody>
      </p:sp>
      <p:pic>
        <p:nvPicPr>
          <p:cNvPr id="4" name="Picture 9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86511"/>
            <a:ext cx="3168352" cy="234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08094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5140266" cy="723621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       Интервью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96752"/>
            <a:ext cx="8568952" cy="48936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проводится </a:t>
            </a:r>
            <a:r>
              <a:rPr lang="ru-RU" sz="2400" b="1" dirty="0">
                <a:solidFill>
                  <a:schemeClr val="tx1"/>
                </a:solidFill>
              </a:rPr>
              <a:t>на этапе проверки домашнего задания или уроке обобщения по  теме. Учащиеся разбиваются на </a:t>
            </a:r>
            <a:r>
              <a:rPr lang="ru-RU" sz="2400" b="1" dirty="0" smtClean="0">
                <a:solidFill>
                  <a:schemeClr val="tx1"/>
                </a:solidFill>
              </a:rPr>
              <a:t>пары. </a:t>
            </a:r>
            <a:r>
              <a:rPr lang="ru-RU" sz="2400" b="1" dirty="0">
                <a:solidFill>
                  <a:schemeClr val="tx1"/>
                </a:solidFill>
              </a:rPr>
              <a:t>Далее </a:t>
            </a:r>
            <a:r>
              <a:rPr lang="ru-RU" sz="2400" b="1" dirty="0" smtClean="0">
                <a:solidFill>
                  <a:schemeClr val="tx1"/>
                </a:solidFill>
              </a:rPr>
              <a:t>учитель </a:t>
            </a:r>
            <a:r>
              <a:rPr lang="ru-RU" sz="2400" b="1" dirty="0">
                <a:solidFill>
                  <a:schemeClr val="tx1"/>
                </a:solidFill>
              </a:rPr>
              <a:t>предлагает вопросы для интервью: 2-3 вопроса  по изученной теме (не более 5 минут). 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Например:</a:t>
            </a:r>
          </a:p>
          <a:p>
            <a:r>
              <a:rPr lang="ru-RU" sz="2400" dirty="0">
                <a:solidFill>
                  <a:schemeClr val="tx1"/>
                </a:solidFill>
              </a:rPr>
              <a:t>- </a:t>
            </a:r>
            <a:r>
              <a:rPr lang="ru-RU" sz="2400" i="1" dirty="0">
                <a:solidFill>
                  <a:schemeClr val="tx1"/>
                </a:solidFill>
              </a:rPr>
              <a:t>Как вы оцениваете возможность землетрясения на территории вашего проживания?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i="1" dirty="0">
                <a:solidFill>
                  <a:schemeClr val="tx1"/>
                </a:solidFill>
              </a:rPr>
              <a:t>- Какие движения земной коры характерны для вашей местности?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i="1" dirty="0">
                <a:solidFill>
                  <a:schemeClr val="tx1"/>
                </a:solidFill>
              </a:rPr>
              <a:t>- Какую характеристику вы дадите полезным  ископаемым  вашей  местности?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24281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4348178" cy="700070"/>
          </a:xfrm>
          <a:ln w="5715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Создание проектов</a:t>
            </a:r>
            <a:endParaRPr lang="ru-RU" sz="3200" b="1" dirty="0"/>
          </a:p>
        </p:txBody>
      </p:sp>
      <p:pic>
        <p:nvPicPr>
          <p:cNvPr id="26627" name="Picture 2" descr="C:\Documents and Settings\1\Мои документы\Мои рисунки\Организатор клипов (Microsoft)\MC90039129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71438"/>
            <a:ext cx="1500187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196752"/>
            <a:ext cx="8279029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Совместная 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творческая деятельность учащихся </a:t>
            </a:r>
            <a:endParaRPr lang="ru-RU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при 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работе над проектами в группе и </a:t>
            </a: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необходимый 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завершающий этап работы </a:t>
            </a: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над 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любым проектом – презентация </a:t>
            </a: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защита) проекта – способствуют </a:t>
            </a: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формированию </a:t>
            </a:r>
            <a:r>
              <a:rPr lang="ru-RU" sz="2800" b="1" i="1" dirty="0" smtClean="0">
                <a:solidFill>
                  <a:schemeClr val="tx1"/>
                </a:solidFill>
                <a:cs typeface="Times New Roman" pitchFamily="18" charset="0"/>
              </a:rPr>
              <a:t>коммуникативных 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умений</a:t>
            </a: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6630" name="Picture 2" descr="http://spareworld.org/rus/sites/default/files/images/%20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44" y="3973078"/>
            <a:ext cx="4320480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82833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20880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Основная </a:t>
            </a:r>
            <a:r>
              <a:rPr lang="ru-RU" dirty="0" smtClean="0">
                <a:solidFill>
                  <a:srgbClr val="FF0000"/>
                </a:solidFill>
              </a:rPr>
              <a:t>цель современного образования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499176" cy="484632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/>
              <a:t> </a:t>
            </a:r>
            <a:r>
              <a:rPr lang="ru-RU" sz="3200" dirty="0"/>
              <a:t> </a:t>
            </a:r>
            <a:r>
              <a:rPr lang="ru-RU" sz="3200" b="1" dirty="0">
                <a:cs typeface="Times New Roman" panose="02020603050405020304" pitchFamily="18" charset="0"/>
              </a:rPr>
              <a:t>«не просто вооружить  выпускника фиксированным набором знаний, а сформировать у него умение и желание учиться всю жизнь, работать в команде, способность к </a:t>
            </a:r>
            <a:r>
              <a:rPr lang="ru-RU" sz="3200" b="1" dirty="0" err="1" smtClean="0">
                <a:cs typeface="Times New Roman" panose="02020603050405020304" pitchFamily="18" charset="0"/>
              </a:rPr>
              <a:t>самоизменению</a:t>
            </a:r>
            <a:r>
              <a:rPr lang="ru-RU" sz="3200" b="1" dirty="0" smtClean="0">
                <a:cs typeface="Times New Roman" panose="02020603050405020304" pitchFamily="18" charset="0"/>
              </a:rPr>
              <a:t>  и саморазвитию»</a:t>
            </a:r>
            <a:r>
              <a:rPr lang="ru-RU" sz="3200" b="1" dirty="0"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73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81" y="3861048"/>
            <a:ext cx="33337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2739"/>
            <a:ext cx="37147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 descr="D:\фотоальбом\Все о школе\Уроки 2011\IMG_44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3357563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47664" y="3098801"/>
            <a:ext cx="5904656" cy="584775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    Обобщающие </a:t>
            </a:r>
            <a:r>
              <a:rPr lang="ru-RU" sz="3200" b="1" dirty="0"/>
              <a:t>уроки</a:t>
            </a:r>
          </a:p>
        </p:txBody>
      </p:sp>
      <p:pic>
        <p:nvPicPr>
          <p:cNvPr id="2560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" y="3861048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56037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7992888" cy="62646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Человеческое </a:t>
            </a:r>
            <a:r>
              <a:rPr lang="ru-RU" sz="2800" b="1" dirty="0"/>
              <a:t>общество немыслимо вне общения. Общение выступает необходимым условием бытия людей, без которого невозможно полноценное формирование </a:t>
            </a:r>
            <a:r>
              <a:rPr lang="ru-RU" sz="2800" b="1" dirty="0" smtClean="0"/>
              <a:t>личности </a:t>
            </a:r>
            <a:r>
              <a:rPr lang="ru-RU" sz="2800" b="1" dirty="0"/>
              <a:t>в целом. Реальность и необходимость общения определена совместной деятельностью: чтобы жить люди вынуждены </a:t>
            </a:r>
            <a:r>
              <a:rPr lang="ru-RU" sz="2800" b="1" dirty="0" smtClean="0"/>
              <a:t>взаимодействовать, поэтому необходимо развивать у учащихся коммуникативные способности.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683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</a:p>
          <a:p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3"/>
            <a:r>
              <a:rPr lang="ru-RU" sz="3800" b="1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 !</a:t>
            </a:r>
            <a:endParaRPr lang="ru-RU" sz="3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01353" y="2270123"/>
            <a:ext cx="1745408" cy="174540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Овал 4"/>
          <p:cNvSpPr/>
          <p:nvPr/>
        </p:nvSpPr>
        <p:spPr>
          <a:xfrm>
            <a:off x="3344820" y="2270123"/>
            <a:ext cx="1745408" cy="174540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Овал 5"/>
          <p:cNvSpPr/>
          <p:nvPr/>
        </p:nvSpPr>
        <p:spPr>
          <a:xfrm>
            <a:off x="2411760" y="3284984"/>
            <a:ext cx="1745408" cy="174540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7" name="Овал 6"/>
          <p:cNvSpPr/>
          <p:nvPr/>
        </p:nvSpPr>
        <p:spPr>
          <a:xfrm>
            <a:off x="3344820" y="3307471"/>
            <a:ext cx="1745408" cy="174540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8" name="Прямоугольник 7"/>
          <p:cNvSpPr/>
          <p:nvPr/>
        </p:nvSpPr>
        <p:spPr>
          <a:xfrm>
            <a:off x="395536" y="2636912"/>
            <a:ext cx="184537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b="1" dirty="0"/>
              <a:t>1.</a:t>
            </a:r>
            <a:r>
              <a:rPr lang="ru-RU" dirty="0"/>
              <a:t> </a:t>
            </a:r>
            <a:r>
              <a:rPr lang="ru-RU" b="1" dirty="0"/>
              <a:t>Личностные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2564904"/>
            <a:ext cx="239681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b="1" dirty="0"/>
              <a:t>3. Познавательные</a:t>
            </a:r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2889" y="4581128"/>
            <a:ext cx="206017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b="1" dirty="0"/>
              <a:t>2. Регулятивные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85541" y="4437112"/>
            <a:ext cx="25539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b="1" dirty="0"/>
              <a:t>4. Коммуникативные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32656"/>
            <a:ext cx="7509377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</a:rPr>
              <a:t>	Цель </a:t>
            </a:r>
            <a:r>
              <a:rPr lang="ru-RU" sz="3200" b="1" dirty="0">
                <a:solidFill>
                  <a:srgbClr val="C00000"/>
                </a:solidFill>
              </a:rPr>
              <a:t>достигается благодаря </a:t>
            </a:r>
            <a:r>
              <a:rPr lang="ru-RU" sz="3200" b="1" dirty="0" smtClean="0">
                <a:solidFill>
                  <a:srgbClr val="C00000"/>
                </a:solidFill>
              </a:rPr>
              <a:t>		   системе </a:t>
            </a:r>
            <a:r>
              <a:rPr lang="ru-RU" sz="3200" b="1" dirty="0">
                <a:solidFill>
                  <a:srgbClr val="C00000"/>
                </a:solidFill>
              </a:rPr>
              <a:t>формирования универсальных учебных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30731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24936" cy="128215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Важнейшая задача 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современной географии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7920880" cy="475252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16832"/>
            <a:ext cx="7848872" cy="40318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/>
              <a:t>формирование совокупности универсальных учебных действий, обеспечивающих компетенцию </a:t>
            </a:r>
            <a:r>
              <a:rPr lang="ru-RU" sz="3200" b="1" u="sng" dirty="0"/>
              <a:t>«научить учиться</a:t>
            </a:r>
            <a:r>
              <a:rPr lang="ru-RU" sz="3200" b="1" u="sng" dirty="0" smtClean="0"/>
              <a:t>»</a:t>
            </a:r>
            <a:r>
              <a:rPr lang="ru-RU" sz="3200" b="1" dirty="0" smtClean="0"/>
              <a:t>, а </a:t>
            </a:r>
            <a:r>
              <a:rPr lang="ru-RU" sz="3200" b="1" dirty="0"/>
              <a:t>не только овладение конкретными географическими знаниями и навыками в рамках </a:t>
            </a:r>
            <a:r>
              <a:rPr lang="ru-RU" sz="3200" b="1" dirty="0" smtClean="0"/>
              <a:t>предмета.</a:t>
            </a:r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458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3"/>
            <a:ext cx="7632848" cy="867636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i="1" dirty="0">
                <a:solidFill>
                  <a:srgbClr val="FF0000"/>
                </a:solidFill>
                <a:latin typeface="+mj-lt"/>
              </a:rPr>
              <a:t>Коммуникативная деятельность 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268760"/>
            <a:ext cx="8568952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определяется</a:t>
            </a:r>
            <a:r>
              <a:rPr lang="ru-RU" sz="3200" b="1" dirty="0">
                <a:solidFill>
                  <a:prstClr val="black"/>
                </a:solidFill>
              </a:rPr>
              <a:t>  как “</a:t>
            </a:r>
            <a:r>
              <a:rPr lang="ru-RU" sz="3200" b="1" i="1" dirty="0">
                <a:solidFill>
                  <a:prstClr val="black"/>
                </a:solidFill>
              </a:rPr>
              <a:t>взаимодействие двух (и более) людей, направленное на согласование и объединение их усилий с целью налаживания отношений и достижения общего </a:t>
            </a:r>
            <a:r>
              <a:rPr lang="ru-RU" sz="3200" b="1" i="1" dirty="0" smtClean="0">
                <a:solidFill>
                  <a:prstClr val="black"/>
                </a:solidFill>
              </a:rPr>
              <a:t>результата</a:t>
            </a:r>
            <a:r>
              <a:rPr lang="ru-RU" sz="3200" b="1" dirty="0" smtClean="0">
                <a:solidFill>
                  <a:prstClr val="black"/>
                </a:solidFill>
              </a:rPr>
              <a:t>”.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5" name="Picture 9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23305"/>
            <a:ext cx="5697118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66095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648"/>
            <a:ext cx="8917969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9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624736" cy="588680"/>
          </a:xfrm>
          <a:solidFill>
            <a:schemeClr val="bg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Состав коммуникативных УУД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035820"/>
            <a:ext cx="576064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035759"/>
            <a:ext cx="576064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b="1" dirty="0" smtClean="0"/>
              <a:t>Коммуникативные    УУД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1772816"/>
            <a:ext cx="1296144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речевые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99991" y="1772816"/>
            <a:ext cx="2448273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организационные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2348879"/>
            <a:ext cx="3590350" cy="236987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уменеиеаа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139952" y="2342486"/>
            <a:ext cx="3816424" cy="235338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617734" y="5013176"/>
            <a:ext cx="1296144" cy="6440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уу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132242" y="5002737"/>
            <a:ext cx="115580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23528" y="2407528"/>
            <a:ext cx="35283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</a:t>
            </a:r>
            <a:r>
              <a:rPr lang="ru-RU" sz="1400" dirty="0" smtClean="0"/>
              <a:t>мение осознанно использовать речевые средства в соответствии с задачей коммуникации  для выражения  своих чувств, мыслей и потребностей;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</a:t>
            </a:r>
            <a:r>
              <a:rPr lang="ru-RU" sz="1400" dirty="0" smtClean="0"/>
              <a:t>ладение устной и письменной речью, монологической контекстной речью;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Формировать, аргументировать и отстаивать свое мнение;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4139953" y="2407528"/>
            <a:ext cx="35691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Умение организовывать учебное сотрудничество и совместную деятельность с учителем и сверстниками;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Работать индивидуально и в группе: находить общее решение и разрешать конфликты на основе согласования позиций и интересов;</a:t>
            </a:r>
            <a:endParaRPr lang="ru-RU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663788" y="5034384"/>
            <a:ext cx="108012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Умение </a:t>
            </a:r>
          </a:p>
          <a:p>
            <a:r>
              <a:rPr lang="ru-RU" sz="1600" b="1" dirty="0" smtClean="0"/>
              <a:t>говорить</a:t>
            </a:r>
            <a:endParaRPr lang="ru-RU" sz="1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139952" y="5013176"/>
            <a:ext cx="112125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Умение</a:t>
            </a:r>
          </a:p>
          <a:p>
            <a:r>
              <a:rPr lang="ru-RU" sz="1600" b="1" dirty="0" smtClean="0"/>
              <a:t>общаться</a:t>
            </a:r>
            <a:endParaRPr lang="ru-RU" sz="1600" b="1" dirty="0"/>
          </a:p>
        </p:txBody>
      </p:sp>
      <p:cxnSp>
        <p:nvCxnSpPr>
          <p:cNvPr id="45" name="Прямая соединительная линия 44"/>
          <p:cNvCxnSpPr>
            <a:endCxn id="13" idx="0"/>
          </p:cNvCxnSpPr>
          <p:nvPr/>
        </p:nvCxnSpPr>
        <p:spPr>
          <a:xfrm>
            <a:off x="2267744" y="1405152"/>
            <a:ext cx="0" cy="36766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3" idx="2"/>
          </p:cNvCxnSpPr>
          <p:nvPr/>
        </p:nvCxnSpPr>
        <p:spPr>
          <a:xfrm>
            <a:off x="2267744" y="2132856"/>
            <a:ext cx="0" cy="209631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203848" y="4762018"/>
            <a:ext cx="0" cy="25115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88" y="5009124"/>
            <a:ext cx="2188527" cy="158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46068"/>
            <a:ext cx="2736304" cy="17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Прямая соединительная линия 58"/>
          <p:cNvCxnSpPr/>
          <p:nvPr/>
        </p:nvCxnSpPr>
        <p:spPr>
          <a:xfrm>
            <a:off x="4499991" y="4438853"/>
            <a:ext cx="0" cy="51403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единительная линия 2052"/>
          <p:cNvCxnSpPr>
            <a:endCxn id="14" idx="0"/>
          </p:cNvCxnSpPr>
          <p:nvPr/>
        </p:nvCxnSpPr>
        <p:spPr>
          <a:xfrm>
            <a:off x="5724127" y="1405152"/>
            <a:ext cx="1" cy="36766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Прямая соединительная линия 2054"/>
          <p:cNvCxnSpPr>
            <a:stCxn id="14" idx="2"/>
          </p:cNvCxnSpPr>
          <p:nvPr/>
        </p:nvCxnSpPr>
        <p:spPr>
          <a:xfrm>
            <a:off x="5724128" y="2132856"/>
            <a:ext cx="0" cy="209631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4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/>
              <a:t>умение осознанно использовать речевые средства в соответствии с задачей коммуникации  для выражения  своих чувств, мыслей и потребностей;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/>
              <a:t>владение устной и письменной речью, монологической контекстной речью;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формировать</a:t>
            </a:r>
            <a:r>
              <a:rPr lang="ru-RU" sz="2800" b="1" dirty="0"/>
              <a:t>, аргументировать и отстаивать свое мнение;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24936" cy="134640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3200" dirty="0">
                <a:solidFill>
                  <a:srgbClr val="C00000"/>
                </a:solidFill>
              </a:rPr>
              <a:t>В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</a:rPr>
              <a:t>состав </a:t>
            </a:r>
            <a:r>
              <a:rPr lang="ru-RU" sz="3200" dirty="0" smtClean="0">
                <a:solidFill>
                  <a:srgbClr val="C00000"/>
                </a:solidFill>
              </a:rPr>
              <a:t> речевых   коммуникативных    УУД  включаются    следующие  умения:    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8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4199"/>
            <a:ext cx="7632848" cy="700070"/>
          </a:xfrm>
          <a:ln w="5715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t"/>
            <a:r>
              <a:rPr lang="ru-RU" sz="3200" dirty="0" smtClean="0">
                <a:solidFill>
                  <a:schemeClr val="bg1"/>
                </a:solidFill>
              </a:rPr>
              <a:t>    Географические сочинения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052736"/>
            <a:ext cx="8424936" cy="52629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Его </a:t>
            </a:r>
            <a:r>
              <a:rPr lang="ru-RU" sz="2800" b="1" dirty="0">
                <a:solidFill>
                  <a:schemeClr val="tx1"/>
                </a:solidFill>
              </a:rPr>
              <a:t>содержанием может быть характеристика </a:t>
            </a:r>
            <a:r>
              <a:rPr lang="ru-RU" sz="2800" b="1" dirty="0" smtClean="0">
                <a:solidFill>
                  <a:schemeClr val="tx1"/>
                </a:solidFill>
              </a:rPr>
              <a:t>какого-либо </a:t>
            </a:r>
            <a:r>
              <a:rPr lang="ru-RU" sz="2800" b="1" dirty="0">
                <a:solidFill>
                  <a:schemeClr val="tx1"/>
                </a:solidFill>
              </a:rPr>
              <a:t>географического объекта или явления. Повышает интерес учащихся к такого рода работам использование измененного, нетрадиционного </a:t>
            </a:r>
            <a:r>
              <a:rPr lang="ru-RU" sz="2800" b="1" dirty="0" smtClean="0">
                <a:solidFill>
                  <a:schemeClr val="tx1"/>
                </a:solidFill>
              </a:rPr>
              <a:t>текста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</a:p>
          <a:p>
            <a:pPr fontAlgn="t"/>
            <a:r>
              <a:rPr lang="ru-RU" sz="2800" b="1" dirty="0" smtClean="0">
                <a:solidFill>
                  <a:schemeClr val="tx1"/>
                </a:solidFill>
              </a:rPr>
              <a:t>-«</a:t>
            </a:r>
            <a:r>
              <a:rPr lang="ru-RU" sz="2800" b="1" dirty="0">
                <a:solidFill>
                  <a:srgbClr val="C00000"/>
                </a:solidFill>
              </a:rPr>
              <a:t>описание от первого лица» </a:t>
            </a:r>
            <a:r>
              <a:rPr lang="ru-RU" sz="2800" b="1" dirty="0">
                <a:solidFill>
                  <a:schemeClr val="tx1"/>
                </a:solidFill>
              </a:rPr>
              <a:t>(«Я - океан», «Я - ледник», «Я - Кавказ» и др.); </a:t>
            </a:r>
          </a:p>
          <a:p>
            <a:pPr fontAlgn="t"/>
            <a:r>
              <a:rPr lang="ru-RU" sz="2800" b="1" dirty="0" smtClean="0">
                <a:solidFill>
                  <a:schemeClr val="tx1"/>
                </a:solidFill>
              </a:rPr>
              <a:t>-«</a:t>
            </a:r>
            <a:r>
              <a:rPr lang="ru-RU" sz="2800" b="1" dirty="0">
                <a:solidFill>
                  <a:srgbClr val="C00000"/>
                </a:solidFill>
              </a:rPr>
              <a:t>письма с мест» </a:t>
            </a:r>
            <a:r>
              <a:rPr lang="ru-RU" sz="2800" b="1" dirty="0">
                <a:solidFill>
                  <a:schemeClr val="tx1"/>
                </a:solidFill>
              </a:rPr>
              <a:t>(письмо другу из изучаемой страны, природной зоны, географического района и др</a:t>
            </a:r>
            <a:r>
              <a:rPr lang="ru-RU" sz="2800" b="1" dirty="0" smtClean="0">
                <a:solidFill>
                  <a:schemeClr val="tx1"/>
                </a:solidFill>
              </a:rPr>
              <a:t>.).</a:t>
            </a:r>
          </a:p>
          <a:p>
            <a:pPr fontAlgn="t"/>
            <a:r>
              <a:rPr lang="ru-RU" sz="2800" b="1" dirty="0" smtClean="0">
                <a:solidFill>
                  <a:schemeClr val="tx1"/>
                </a:solidFill>
              </a:rPr>
              <a:t>-«</a:t>
            </a:r>
            <a:r>
              <a:rPr lang="ru-RU" sz="2800" b="1" dirty="0" smtClean="0">
                <a:solidFill>
                  <a:srgbClr val="C00000"/>
                </a:solidFill>
              </a:rPr>
              <a:t>рассказ с географическими ошибками</a:t>
            </a:r>
            <a:r>
              <a:rPr lang="ru-RU" sz="2800" b="1" dirty="0" smtClean="0">
                <a:solidFill>
                  <a:schemeClr val="tx1"/>
                </a:solidFill>
              </a:rPr>
              <a:t>»</a:t>
            </a:r>
            <a:endParaRPr lang="ru-RU" sz="2800" b="1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7718826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801</TotalTime>
  <Words>748</Words>
  <Application>Microsoft Office PowerPoint</Application>
  <PresentationFormat>Экран (4:3)</PresentationFormat>
  <Paragraphs>117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Формирование коммуникативных универсальных учебных действий на уроках географии</vt:lpstr>
      <vt:lpstr>Основная цель современного образования</vt:lpstr>
      <vt:lpstr>Презентация PowerPoint</vt:lpstr>
      <vt:lpstr>Важнейшая задача  современной географии </vt:lpstr>
      <vt:lpstr>Коммуникативная деятельность </vt:lpstr>
      <vt:lpstr>Презентация PowerPoint</vt:lpstr>
      <vt:lpstr>Состав коммуникативных УУД</vt:lpstr>
      <vt:lpstr>  В состав  речевых   коммуникативных    УУД  включаются    следующие  умения:     </vt:lpstr>
      <vt:lpstr>    Географические сочинения</vt:lpstr>
      <vt:lpstr>               Диалог</vt:lpstr>
      <vt:lpstr>  Отзыв на работу (ответ) товарища</vt:lpstr>
      <vt:lpstr>Организационные умения включают следующие элементы:</vt:lpstr>
      <vt:lpstr>      Групповая работа</vt:lpstr>
      <vt:lpstr>       Учебные дискуссии </vt:lpstr>
      <vt:lpstr>    Круглый стол</vt:lpstr>
      <vt:lpstr>             Игровые уроки </vt:lpstr>
      <vt:lpstr>           Творческие задания</vt:lpstr>
      <vt:lpstr>        Интервью </vt:lpstr>
      <vt:lpstr>Создание проектов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</dc:creator>
  <cp:lastModifiedBy>Vl</cp:lastModifiedBy>
  <cp:revision>167</cp:revision>
  <dcterms:created xsi:type="dcterms:W3CDTF">2017-09-29T16:18:20Z</dcterms:created>
  <dcterms:modified xsi:type="dcterms:W3CDTF">2017-10-29T18:12:31Z</dcterms:modified>
</cp:coreProperties>
</file>